
<file path=[Content_Types].xml><?xml version="1.0" encoding="utf-8"?>
<Types xmlns="http://schemas.openxmlformats.org/package/2006/content-types">
  <Default Extension="jpe"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8" r:id="rId2"/>
    <p:sldId id="258" r:id="rId3"/>
    <p:sldId id="259" r:id="rId4"/>
    <p:sldId id="260" r:id="rId5"/>
    <p:sldId id="261" r:id="rId6"/>
    <p:sldId id="290" r:id="rId7"/>
    <p:sldId id="1783" r:id="rId8"/>
    <p:sldId id="262" r:id="rId9"/>
    <p:sldId id="263" r:id="rId10"/>
    <p:sldId id="266" r:id="rId11"/>
    <p:sldId id="268" r:id="rId12"/>
    <p:sldId id="292" r:id="rId13"/>
    <p:sldId id="293" r:id="rId14"/>
    <p:sldId id="294" r:id="rId15"/>
    <p:sldId id="295" r:id="rId16"/>
    <p:sldId id="265" r:id="rId17"/>
    <p:sldId id="297" r:id="rId18"/>
    <p:sldId id="311" r:id="rId19"/>
    <p:sldId id="312" r:id="rId20"/>
    <p:sldId id="296" r:id="rId21"/>
    <p:sldId id="267" r:id="rId22"/>
    <p:sldId id="269" r:id="rId23"/>
    <p:sldId id="270" r:id="rId24"/>
    <p:sldId id="271" r:id="rId25"/>
    <p:sldId id="272" r:id="rId26"/>
    <p:sldId id="273" r:id="rId27"/>
    <p:sldId id="278" r:id="rId28"/>
    <p:sldId id="275" r:id="rId29"/>
    <p:sldId id="276" r:id="rId30"/>
    <p:sldId id="277" r:id="rId31"/>
    <p:sldId id="279" r:id="rId32"/>
    <p:sldId id="298" r:id="rId33"/>
    <p:sldId id="304" r:id="rId34"/>
    <p:sldId id="305" r:id="rId35"/>
    <p:sldId id="280" r:id="rId36"/>
    <p:sldId id="282" r:id="rId37"/>
    <p:sldId id="300" r:id="rId38"/>
    <p:sldId id="301" r:id="rId39"/>
    <p:sldId id="283" r:id="rId40"/>
    <p:sldId id="302" r:id="rId41"/>
    <p:sldId id="303" r:id="rId42"/>
    <p:sldId id="287" r:id="rId43"/>
    <p:sldId id="1782" r:id="rId44"/>
    <p:sldId id="289" r:id="rId45"/>
    <p:sldId id="306" r:id="rId46"/>
    <p:sldId id="307" r:id="rId47"/>
    <p:sldId id="308" r:id="rId48"/>
    <p:sldId id="309" r:id="rId49"/>
    <p:sldId id="310" r:id="rId50"/>
    <p:sldId id="1780" r:id="rId51"/>
    <p:sldId id="178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143D2F-8EDD-4509-B739-6C5AEC0ECB89}" v="9" dt="2025-06-09T13:38:01.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60"/>
  </p:normalViewPr>
  <p:slideViewPr>
    <p:cSldViewPr snapToGrid="0">
      <p:cViewPr varScale="1">
        <p:scale>
          <a:sx n="63" d="100"/>
          <a:sy n="63" d="100"/>
        </p:scale>
        <p:origin x="664" y="5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F7143D2F-8EDD-4509-B739-6C5AEC0ECB89}"/>
    <pc:docChg chg="custSel modSld">
      <pc:chgData name="Charlotte Adjanor-Doku" userId="4b102d02-cf13-4b3c-b1be-65733958ed09" providerId="ADAL" clId="{F7143D2F-8EDD-4509-B739-6C5AEC0ECB89}" dt="2025-06-11T10:29:28.471" v="57" actId="20577"/>
      <pc:docMkLst>
        <pc:docMk/>
      </pc:docMkLst>
      <pc:sldChg chg="modSp mod">
        <pc:chgData name="Charlotte Adjanor-Doku" userId="4b102d02-cf13-4b3c-b1be-65733958ed09" providerId="ADAL" clId="{F7143D2F-8EDD-4509-B739-6C5AEC0ECB89}" dt="2025-06-09T13:41:39.864" v="33" actId="1036"/>
        <pc:sldMkLst>
          <pc:docMk/>
          <pc:sldMk cId="0" sldId="283"/>
        </pc:sldMkLst>
        <pc:spChg chg="mod">
          <ac:chgData name="Charlotte Adjanor-Doku" userId="4b102d02-cf13-4b3c-b1be-65733958ed09" providerId="ADAL" clId="{F7143D2F-8EDD-4509-B739-6C5AEC0ECB89}" dt="2025-06-09T13:40:55.843" v="32" actId="2711"/>
          <ac:spMkLst>
            <pc:docMk/>
            <pc:sldMk cId="0" sldId="283"/>
            <ac:spMk id="2" creationId="{00000000-0000-0000-0000-000000000000}"/>
          </ac:spMkLst>
        </pc:spChg>
        <pc:picChg chg="mod">
          <ac:chgData name="Charlotte Adjanor-Doku" userId="4b102d02-cf13-4b3c-b1be-65733958ed09" providerId="ADAL" clId="{F7143D2F-8EDD-4509-B739-6C5AEC0ECB89}" dt="2025-06-09T13:41:39.864" v="33" actId="1036"/>
          <ac:picMkLst>
            <pc:docMk/>
            <pc:sldMk cId="0" sldId="283"/>
            <ac:picMk id="4" creationId="{00000000-0000-0000-0000-000000000000}"/>
          </ac:picMkLst>
        </pc:picChg>
      </pc:sldChg>
      <pc:sldChg chg="modSp mod">
        <pc:chgData name="Charlotte Adjanor-Doku" userId="4b102d02-cf13-4b3c-b1be-65733958ed09" providerId="ADAL" clId="{F7143D2F-8EDD-4509-B739-6C5AEC0ECB89}" dt="2025-06-11T10:29:28.471" v="57" actId="20577"/>
        <pc:sldMkLst>
          <pc:docMk/>
          <pc:sldMk cId="2020588455" sldId="288"/>
        </pc:sldMkLst>
        <pc:spChg chg="mod">
          <ac:chgData name="Charlotte Adjanor-Doku" userId="4b102d02-cf13-4b3c-b1be-65733958ed09" providerId="ADAL" clId="{F7143D2F-8EDD-4509-B739-6C5AEC0ECB89}" dt="2025-06-11T10:29:28.471" v="57" actId="20577"/>
          <ac:spMkLst>
            <pc:docMk/>
            <pc:sldMk cId="2020588455" sldId="288"/>
            <ac:spMk id="4" creationId="{00000000-0000-0000-0000-000000000000}"/>
          </ac:spMkLst>
        </pc:spChg>
        <pc:spChg chg="mod">
          <ac:chgData name="Charlotte Adjanor-Doku" userId="4b102d02-cf13-4b3c-b1be-65733958ed09" providerId="ADAL" clId="{F7143D2F-8EDD-4509-B739-6C5AEC0ECB89}" dt="2025-06-09T13:02:51.329" v="8" actId="20577"/>
          <ac:spMkLst>
            <pc:docMk/>
            <pc:sldMk cId="2020588455" sldId="288"/>
            <ac:spMk id="5" creationId="{00000000-0000-0000-0000-000000000000}"/>
          </ac:spMkLst>
        </pc:spChg>
      </pc:sldChg>
      <pc:sldChg chg="modSp mod">
        <pc:chgData name="Charlotte Adjanor-Doku" userId="4b102d02-cf13-4b3c-b1be-65733958ed09" providerId="ADAL" clId="{F7143D2F-8EDD-4509-B739-6C5AEC0ECB89}" dt="2025-05-28T11:28:31.062" v="0" actId="14100"/>
        <pc:sldMkLst>
          <pc:docMk/>
          <pc:sldMk cId="1790054451" sldId="294"/>
        </pc:sldMkLst>
        <pc:spChg chg="mod">
          <ac:chgData name="Charlotte Adjanor-Doku" userId="4b102d02-cf13-4b3c-b1be-65733958ed09" providerId="ADAL" clId="{F7143D2F-8EDD-4509-B739-6C5AEC0ECB89}" dt="2025-05-28T11:28:31.062" v="0" actId="14100"/>
          <ac:spMkLst>
            <pc:docMk/>
            <pc:sldMk cId="1790054451" sldId="294"/>
            <ac:spMk id="3" creationId="{00000000-0000-0000-0000-000000000000}"/>
          </ac:spMkLst>
        </pc:spChg>
      </pc:sldChg>
      <pc:sldChg chg="modSp mod">
        <pc:chgData name="Charlotte Adjanor-Doku" userId="4b102d02-cf13-4b3c-b1be-65733958ed09" providerId="ADAL" clId="{F7143D2F-8EDD-4509-B739-6C5AEC0ECB89}" dt="2025-06-09T13:30:16.878" v="13" actId="14100"/>
        <pc:sldMkLst>
          <pc:docMk/>
          <pc:sldMk cId="3899116817" sldId="297"/>
        </pc:sldMkLst>
        <pc:spChg chg="mod">
          <ac:chgData name="Charlotte Adjanor-Doku" userId="4b102d02-cf13-4b3c-b1be-65733958ed09" providerId="ADAL" clId="{F7143D2F-8EDD-4509-B739-6C5AEC0ECB89}" dt="2025-06-09T13:29:50.848" v="9" actId="14100"/>
          <ac:spMkLst>
            <pc:docMk/>
            <pc:sldMk cId="3899116817" sldId="297"/>
            <ac:spMk id="17" creationId="{00000000-0000-0000-0000-000000000000}"/>
          </ac:spMkLst>
        </pc:spChg>
        <pc:cxnChg chg="mod">
          <ac:chgData name="Charlotte Adjanor-Doku" userId="4b102d02-cf13-4b3c-b1be-65733958ed09" providerId="ADAL" clId="{F7143D2F-8EDD-4509-B739-6C5AEC0ECB89}" dt="2025-06-09T13:30:16.878" v="13" actId="14100"/>
          <ac:cxnSpMkLst>
            <pc:docMk/>
            <pc:sldMk cId="3899116817" sldId="297"/>
            <ac:cxnSpMk id="22" creationId="{00000000-0000-0000-0000-000000000000}"/>
          </ac:cxnSpMkLst>
        </pc:cxnChg>
        <pc:cxnChg chg="mod">
          <ac:chgData name="Charlotte Adjanor-Doku" userId="4b102d02-cf13-4b3c-b1be-65733958ed09" providerId="ADAL" clId="{F7143D2F-8EDD-4509-B739-6C5AEC0ECB89}" dt="2025-06-09T13:30:10.068" v="12" actId="14100"/>
          <ac:cxnSpMkLst>
            <pc:docMk/>
            <pc:sldMk cId="3899116817" sldId="297"/>
            <ac:cxnSpMk id="23" creationId="{00000000-0000-0000-0000-000000000000}"/>
          </ac:cxnSpMkLst>
        </pc:cxnChg>
        <pc:cxnChg chg="mod">
          <ac:chgData name="Charlotte Adjanor-Doku" userId="4b102d02-cf13-4b3c-b1be-65733958ed09" providerId="ADAL" clId="{F7143D2F-8EDD-4509-B739-6C5AEC0ECB89}" dt="2025-06-09T13:29:56.371" v="10" actId="14100"/>
          <ac:cxnSpMkLst>
            <pc:docMk/>
            <pc:sldMk cId="3899116817" sldId="297"/>
            <ac:cxnSpMk id="24" creationId="{00000000-0000-0000-0000-000000000000}"/>
          </ac:cxnSpMkLst>
        </pc:cxnChg>
        <pc:cxnChg chg="mod">
          <ac:chgData name="Charlotte Adjanor-Doku" userId="4b102d02-cf13-4b3c-b1be-65733958ed09" providerId="ADAL" clId="{F7143D2F-8EDD-4509-B739-6C5AEC0ECB89}" dt="2025-06-09T13:30:06.480" v="11" actId="14100"/>
          <ac:cxnSpMkLst>
            <pc:docMk/>
            <pc:sldMk cId="3899116817" sldId="297"/>
            <ac:cxnSpMk id="25" creationId="{00000000-0000-0000-0000-000000000000}"/>
          </ac:cxnSpMkLst>
        </pc:cxnChg>
      </pc:sldChg>
      <pc:sldChg chg="modSp mod">
        <pc:chgData name="Charlotte Adjanor-Doku" userId="4b102d02-cf13-4b3c-b1be-65733958ed09" providerId="ADAL" clId="{F7143D2F-8EDD-4509-B739-6C5AEC0ECB89}" dt="2025-06-09T13:34:45.877" v="22" actId="6549"/>
        <pc:sldMkLst>
          <pc:docMk/>
          <pc:sldMk cId="437714160" sldId="298"/>
        </pc:sldMkLst>
        <pc:spChg chg="mod">
          <ac:chgData name="Charlotte Adjanor-Doku" userId="4b102d02-cf13-4b3c-b1be-65733958ed09" providerId="ADAL" clId="{F7143D2F-8EDD-4509-B739-6C5AEC0ECB89}" dt="2025-06-09T13:34:45.877" v="22" actId="6549"/>
          <ac:spMkLst>
            <pc:docMk/>
            <pc:sldMk cId="437714160" sldId="298"/>
            <ac:spMk id="3" creationId="{00000000-0000-0000-0000-000000000000}"/>
          </ac:spMkLst>
        </pc:spChg>
      </pc:sldChg>
      <pc:sldChg chg="addSp delSp modSp mod">
        <pc:chgData name="Charlotte Adjanor-Doku" userId="4b102d02-cf13-4b3c-b1be-65733958ed09" providerId="ADAL" clId="{F7143D2F-8EDD-4509-B739-6C5AEC0ECB89}" dt="2025-06-09T13:38:01.617" v="30" actId="14100"/>
        <pc:sldMkLst>
          <pc:docMk/>
          <pc:sldMk cId="3508484926" sldId="300"/>
        </pc:sldMkLst>
        <pc:picChg chg="add mod">
          <ac:chgData name="Charlotte Adjanor-Doku" userId="4b102d02-cf13-4b3c-b1be-65733958ed09" providerId="ADAL" clId="{F7143D2F-8EDD-4509-B739-6C5AEC0ECB89}" dt="2025-06-09T13:38:01.617" v="30" actId="14100"/>
          <ac:picMkLst>
            <pc:docMk/>
            <pc:sldMk cId="3508484926" sldId="300"/>
            <ac:picMk id="1026" creationId="{8E1E8305-828B-0D0C-D856-CD1C959C60FB}"/>
          </ac:picMkLst>
        </pc:picChg>
      </pc:sldChg>
      <pc:sldChg chg="delSp modSp mod">
        <pc:chgData name="Charlotte Adjanor-Doku" userId="4b102d02-cf13-4b3c-b1be-65733958ed09" providerId="ADAL" clId="{F7143D2F-8EDD-4509-B739-6C5AEC0ECB89}" dt="2025-06-09T13:31:14.550" v="15" actId="255"/>
        <pc:sldMkLst>
          <pc:docMk/>
          <pc:sldMk cId="0" sldId="311"/>
        </pc:sldMkLst>
        <pc:spChg chg="mod">
          <ac:chgData name="Charlotte Adjanor-Doku" userId="4b102d02-cf13-4b3c-b1be-65733958ed09" providerId="ADAL" clId="{F7143D2F-8EDD-4509-B739-6C5AEC0ECB89}" dt="2025-06-09T13:31:14.550" v="15" actId="255"/>
          <ac:spMkLst>
            <pc:docMk/>
            <pc:sldMk cId="0" sldId="311"/>
            <ac:spMk id="24579" creationId="{3E3F9E15-F374-4E31-96A8-BEB5024754D1}"/>
          </ac:spMkLst>
        </pc:spChg>
      </pc:sldChg>
      <pc:sldChg chg="delSp">
        <pc:chgData name="Charlotte Adjanor-Doku" userId="4b102d02-cf13-4b3c-b1be-65733958ed09" providerId="ADAL" clId="{F7143D2F-8EDD-4509-B739-6C5AEC0ECB89}" dt="2025-05-28T11:29:11.515" v="2" actId="478"/>
        <pc:sldMkLst>
          <pc:docMk/>
          <pc:sldMk cId="0" sldId="3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11/06/2025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A4CCE5-E592-4AB0-ADB6-630F5530E0B3}" type="slidenum">
              <a:rPr lang="en-US" smtClean="0"/>
              <a:pPr/>
              <a:t>16</a:t>
            </a:fld>
            <a:endParaRPr lang="en-US"/>
          </a:p>
        </p:txBody>
      </p:sp>
    </p:spTree>
    <p:extLst>
      <p:ext uri="{BB962C8B-B14F-4D97-AF65-F5344CB8AC3E}">
        <p14:creationId xmlns:p14="http://schemas.microsoft.com/office/powerpoint/2010/main" val="1095683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6/11/2025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6/11/2025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6/11/2025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cadjanor-doku@knust.edu.gh"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CA" sz="3600" spc="-30" dirty="0">
                <a:latin typeface="Times New Roman" panose="02020603050405020304" pitchFamily="18" charset="0"/>
                <a:cs typeface="Times New Roman" panose="02020603050405020304" pitchFamily="18" charset="0"/>
              </a:rPr>
              <a:t>FUNDAMENTALS OF ENTREPRENEURSHIP</a:t>
            </a:r>
            <a:br>
              <a:rPr lang="en-CA" sz="3600" spc="-30" dirty="0">
                <a:latin typeface="Times New Roman" panose="02020603050405020304" pitchFamily="18" charset="0"/>
                <a:cs typeface="Times New Roman" panose="02020603050405020304" pitchFamily="18" charset="0"/>
              </a:rPr>
            </a:br>
            <a:br>
              <a:rPr lang="en-CA" sz="3600" spc="-30" dirty="0">
                <a:latin typeface="Times New Roman" panose="02020603050405020304" pitchFamily="18" charset="0"/>
                <a:cs typeface="Times New Roman" panose="02020603050405020304" pitchFamily="18" charset="0"/>
              </a:rPr>
            </a:br>
            <a:r>
              <a:rPr lang="en-CA" sz="3600" spc="-30" dirty="0">
                <a:latin typeface="Times New Roman" panose="02020603050405020304" pitchFamily="18" charset="0"/>
                <a:cs typeface="Times New Roman" panose="02020603050405020304" pitchFamily="18" charset="0"/>
              </a:rPr>
              <a:t>MCS 472</a:t>
            </a:r>
            <a:endParaRPr lang="en-US" sz="3600"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body" idx="1"/>
          </p:nvPr>
        </p:nvSpPr>
        <p:spPr>
          <a:xfrm>
            <a:off x="4727628" y="3293098"/>
            <a:ext cx="6787025" cy="792283"/>
          </a:xfrm>
        </p:spPr>
        <p:txBody>
          <a:bodyPr>
            <a:noAutofit/>
          </a:bodyPr>
          <a:lstStyle/>
          <a:p>
            <a:pPr algn="l"/>
            <a:r>
              <a:rPr lang="en-US" b="1" dirty="0">
                <a:solidFill>
                  <a:schemeClr val="tx1"/>
                </a:solidFill>
                <a:latin typeface="Times New Roman" panose="02020603050405020304" pitchFamily="18" charset="0"/>
                <a:cs typeface="Times New Roman" panose="02020603050405020304" pitchFamily="18" charset="0"/>
              </a:rPr>
              <a:t>Charlotte Adjanor-Doku, PhD</a:t>
            </a:r>
          </a:p>
          <a:p>
            <a:pPr algn="l"/>
            <a:r>
              <a:rPr lang="en-US" b="1" dirty="0">
                <a:solidFill>
                  <a:schemeClr val="tx1"/>
                </a:solidFill>
                <a:latin typeface="Times New Roman" panose="02020603050405020304" pitchFamily="18" charset="0"/>
                <a:cs typeface="Times New Roman" panose="02020603050405020304" pitchFamily="18" charset="0"/>
              </a:rPr>
              <a:t>Department of Human Resource &amp; Organisational Development</a:t>
            </a:r>
          </a:p>
          <a:p>
            <a:pPr algn="l"/>
            <a:r>
              <a:rPr lang="en-US" b="1" dirty="0">
                <a:solidFill>
                  <a:schemeClr val="tx1"/>
                </a:solidFill>
                <a:latin typeface="Times New Roman" panose="02020603050405020304" pitchFamily="18" charset="0"/>
                <a:cs typeface="Times New Roman" panose="02020603050405020304" pitchFamily="18" charset="0"/>
              </a:rPr>
              <a:t>KNUST School of Business</a:t>
            </a:r>
          </a:p>
          <a:p>
            <a:pPr algn="l"/>
            <a:r>
              <a:rPr lang="en-US" b="1" dirty="0">
                <a:solidFill>
                  <a:schemeClr val="tx1"/>
                </a:solidFill>
                <a:latin typeface="Times New Roman" panose="02020603050405020304" pitchFamily="18" charset="0"/>
                <a:cs typeface="Times New Roman" panose="02020603050405020304" pitchFamily="18" charset="0"/>
                <a:hlinkClick r:id="rId2"/>
              </a:rPr>
              <a:t>cadjanor-doku@knust.edu.gh</a:t>
            </a:r>
            <a:endParaRPr lang="en-US" b="1" dirty="0">
              <a:solidFill>
                <a:schemeClr val="tx1"/>
              </a:solidFill>
              <a:latin typeface="Times New Roman" panose="02020603050405020304" pitchFamily="18" charset="0"/>
              <a:cs typeface="Times New Roman" panose="02020603050405020304" pitchFamily="18" charset="0"/>
            </a:endParaRPr>
          </a:p>
          <a:p>
            <a:pPr algn="l"/>
            <a:r>
              <a:rPr lang="en-US" b="1" dirty="0">
                <a:solidFill>
                  <a:schemeClr val="tx1"/>
                </a:solidFill>
                <a:latin typeface="Times New Roman" panose="02020603050405020304" pitchFamily="18" charset="0"/>
                <a:cs typeface="Times New Roman" panose="02020603050405020304" pitchFamily="18" charset="0"/>
              </a:rPr>
              <a:t>Follow me on </a:t>
            </a:r>
          </a:p>
          <a:p>
            <a:pPr algn="l"/>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B66F78-8E49-4C57-909B-A1BAA6AA2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901" y="5530943"/>
            <a:ext cx="300598" cy="300598"/>
          </a:xfrm>
          <a:prstGeom prst="rect">
            <a:avLst/>
          </a:prstGeom>
        </p:spPr>
      </p:pic>
    </p:spTree>
    <p:extLst>
      <p:ext uri="{BB962C8B-B14F-4D97-AF65-F5344CB8AC3E}">
        <p14:creationId xmlns:p14="http://schemas.microsoft.com/office/powerpoint/2010/main" val="202058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6812" y="785019"/>
            <a:ext cx="9906000" cy="715962"/>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DEFINITION OF </a:t>
            </a:r>
            <a:r>
              <a:rPr lang="en-IE" b="1" dirty="0">
                <a:latin typeface="Times New Roman" panose="02020603050405020304" pitchFamily="18" charset="0"/>
                <a:cs typeface="Times New Roman" panose="02020603050405020304" pitchFamily="18" charset="0"/>
              </a:rPr>
              <a:t>ENTREPRENEURSHIP</a:t>
            </a:r>
            <a:endParaRPr lang="en-US"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699246" y="1676400"/>
            <a:ext cx="7149353" cy="4876800"/>
          </a:xfrm>
        </p:spPr>
        <p:txBody>
          <a:bodyPr>
            <a:normAutofit fontScale="92500"/>
          </a:bodyPr>
          <a:lstStyle/>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As working definition “ Entrepreneurship is the process of creating something new with value by devoting the necessary time and effort, assuming the accompanying financial, psychic, and social risks and receiving the resulting rewards of monetary and personal satisfaction and independence” (</a:t>
            </a:r>
            <a:r>
              <a:rPr lang="en-US" sz="2400" dirty="0" err="1">
                <a:latin typeface="Times New Roman" panose="02020603050405020304" pitchFamily="18" charset="0"/>
                <a:cs typeface="Times New Roman" panose="02020603050405020304" pitchFamily="18" charset="0"/>
              </a:rPr>
              <a:t>Hisrich</a:t>
            </a:r>
            <a:r>
              <a:rPr lang="en-US" sz="2400" dirty="0">
                <a:latin typeface="Times New Roman" panose="02020603050405020304" pitchFamily="18" charset="0"/>
                <a:cs typeface="Times New Roman" panose="02020603050405020304" pitchFamily="18" charset="0"/>
              </a:rPr>
              <a:t> et al.,1998)</a:t>
            </a:r>
          </a:p>
          <a:p>
            <a:pPr algn="just">
              <a:buNone/>
            </a:pPr>
            <a:endParaRPr lang="en-US" sz="2100" dirty="0">
              <a:latin typeface="Times New Roman" panose="02020603050405020304" pitchFamily="18" charset="0"/>
              <a:cs typeface="Times New Roman" panose="02020603050405020304" pitchFamily="18" charset="0"/>
            </a:endParaRPr>
          </a:p>
          <a:p>
            <a:pPr algn="just"/>
            <a:r>
              <a:rPr lang="en-US" sz="2400" i="1" dirty="0">
                <a:latin typeface="Times New Roman" panose="02020603050405020304" pitchFamily="18" charset="0"/>
                <a:cs typeface="Times New Roman" panose="02020603050405020304" pitchFamily="18" charset="0"/>
              </a:rPr>
              <a:t>An </a:t>
            </a:r>
            <a:r>
              <a:rPr lang="en-US" sz="2400" i="1" dirty="0">
                <a:solidFill>
                  <a:srgbClr val="FF0000"/>
                </a:solidFill>
                <a:latin typeface="Times New Roman" panose="02020603050405020304" pitchFamily="18" charset="0"/>
                <a:cs typeface="Times New Roman" panose="02020603050405020304" pitchFamily="18" charset="0"/>
              </a:rPr>
              <a:t>Entrepreneur </a:t>
            </a:r>
            <a:r>
              <a:rPr lang="en-US" sz="2400" i="1" dirty="0">
                <a:latin typeface="Times New Roman" panose="02020603050405020304" pitchFamily="18" charset="0"/>
                <a:cs typeface="Times New Roman" panose="02020603050405020304" pitchFamily="18" charset="0"/>
              </a:rPr>
              <a:t>is the risk taker  (as stated in the definition above) who assumes the financial, psychological and social risks in business start up , with the focus of  obtaining monetary, personal satisfaction and independence. </a:t>
            </a:r>
          </a:p>
          <a:p>
            <a:pPr algn="just">
              <a:buNone/>
            </a:pPr>
            <a:r>
              <a:rPr lang="en-US" sz="21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pic>
        <p:nvPicPr>
          <p:cNvPr id="5" name="Content Placeholder 4" descr="10_habits_every_entrepreneur_should_have.jpg"/>
          <p:cNvPicPr>
            <a:picLocks noGrp="1" noChangeAspect="1"/>
          </p:cNvPicPr>
          <p:nvPr>
            <p:ph sz="quarter" idx="2"/>
          </p:nvPr>
        </p:nvPicPr>
        <p:blipFill>
          <a:blip r:embed="rId2" cstate="print"/>
          <a:stretch>
            <a:fillRect/>
          </a:stretch>
        </p:blipFill>
        <p:spPr>
          <a:xfrm>
            <a:off x="7924800" y="1676400"/>
            <a:ext cx="3962400" cy="4495800"/>
          </a:xfr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Entrepreneurship is therefore</a:t>
            </a:r>
          </a:p>
        </p:txBody>
      </p:sp>
      <p:sp>
        <p:nvSpPr>
          <p:cNvPr id="2" name="Content Placeholder 1"/>
          <p:cNvSpPr>
            <a:spLocks noGrp="1"/>
          </p:cNvSpPr>
          <p:nvPr>
            <p:ph sz="quarter" idx="1"/>
          </p:nvPr>
        </p:nvSpPr>
        <p:spPr>
          <a:xfrm>
            <a:off x="914400" y="1833282"/>
            <a:ext cx="5943600" cy="4525963"/>
          </a:xfrm>
        </p:spPr>
        <p:txBody>
          <a:bodyPr>
            <a:normAutofit/>
          </a:bodyPr>
          <a:lstStyle/>
          <a:p>
            <a:r>
              <a:rPr lang="en-US" sz="4800" dirty="0">
                <a:latin typeface="+mj-lt"/>
              </a:rPr>
              <a:t>A Judgemental decision under uncertainty about possible opportunity to make profit</a:t>
            </a:r>
          </a:p>
        </p:txBody>
      </p:sp>
      <p:pic>
        <p:nvPicPr>
          <p:cNvPr id="5" name="Content Placeholder 4" descr="iStock_000019722867Medium.jpg"/>
          <p:cNvPicPr>
            <a:picLocks noGrp="1" noChangeAspect="1"/>
          </p:cNvPicPr>
          <p:nvPr>
            <p:ph sz="quarter" idx="2"/>
          </p:nvPr>
        </p:nvPicPr>
        <p:blipFill>
          <a:blip r:embed="rId2" cstate="print"/>
          <a:stretch>
            <a:fillRect/>
          </a:stretch>
        </p:blipFill>
        <p:spPr>
          <a:xfrm>
            <a:off x="6858000" y="1931988"/>
            <a:ext cx="4826000" cy="3886200"/>
          </a:xfr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CORPORATE </a:t>
            </a:r>
            <a:r>
              <a:rPr lang="en-IE" sz="3600" b="1" dirty="0">
                <a:latin typeface="Times New Roman" panose="02020603050405020304" pitchFamily="18" charset="0"/>
                <a:cs typeface="Times New Roman" panose="02020603050405020304" pitchFamily="18" charset="0"/>
              </a:rPr>
              <a:t>ENTREPRENEURSHIP</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38201" y="1640541"/>
            <a:ext cx="10416988" cy="4912659"/>
          </a:xfrm>
        </p:spPr>
        <p:txBody>
          <a:bodyPr>
            <a:normAutofit lnSpcReduction="10000"/>
          </a:bodyPr>
          <a:lstStyle/>
          <a:p>
            <a:pPr algn="just"/>
            <a:r>
              <a:rPr lang="en-CA" sz="3200" dirty="0">
                <a:latin typeface="Times New Roman" panose="02020603050405020304" pitchFamily="18" charset="0"/>
                <a:cs typeface="Times New Roman" panose="02020603050405020304" pitchFamily="18" charset="0"/>
              </a:rPr>
              <a:t>In this course, we focus on entrepreneurship in the context of an entrepreneur or team of entrepreneurs launching a new business</a:t>
            </a:r>
          </a:p>
          <a:p>
            <a:pPr algn="just"/>
            <a:r>
              <a:rPr lang="en-CA" sz="3200" dirty="0">
                <a:latin typeface="Times New Roman" panose="02020603050405020304" pitchFamily="18" charset="0"/>
                <a:cs typeface="Times New Roman" panose="02020603050405020304" pitchFamily="18" charset="0"/>
              </a:rPr>
              <a:t>However, ongoing firms can also behave entrepreneurially.</a:t>
            </a:r>
          </a:p>
          <a:p>
            <a:pPr algn="just"/>
            <a:r>
              <a:rPr lang="en-CA" sz="3200" dirty="0">
                <a:latin typeface="Times New Roman" panose="02020603050405020304" pitchFamily="18" charset="0"/>
                <a:cs typeface="Times New Roman" panose="02020603050405020304" pitchFamily="18" charset="0"/>
              </a:rPr>
              <a:t>Typically, established firms with an entrepreneurial emphasis are </a:t>
            </a:r>
            <a:r>
              <a:rPr lang="en-CA" sz="3200" b="1" i="1" dirty="0">
                <a:latin typeface="Times New Roman" panose="02020603050405020304" pitchFamily="18" charset="0"/>
                <a:cs typeface="Times New Roman" panose="02020603050405020304" pitchFamily="18" charset="0"/>
              </a:rPr>
              <a:t>proactive, innovative, and risk-taking</a:t>
            </a:r>
          </a:p>
          <a:p>
            <a:pPr algn="just"/>
            <a:r>
              <a:rPr lang="en-CA" sz="3200" dirty="0">
                <a:latin typeface="Times New Roman" panose="02020603050405020304" pitchFamily="18" charset="0"/>
                <a:cs typeface="Times New Roman" panose="02020603050405020304" pitchFamily="18" charset="0"/>
              </a:rPr>
              <a:t>Firms with an orientation towards acting entrepreneurially practice </a:t>
            </a:r>
            <a:r>
              <a:rPr lang="en-CA" sz="3200" b="1" i="1" dirty="0">
                <a:latin typeface="Times New Roman" panose="02020603050405020304" pitchFamily="18" charset="0"/>
                <a:cs typeface="Times New Roman" panose="02020603050405020304" pitchFamily="18" charset="0"/>
              </a:rPr>
              <a:t>corporate entrepreneurship. </a:t>
            </a:r>
          </a:p>
          <a:p>
            <a:pPr algn="just"/>
            <a:r>
              <a:rPr lang="en-CA" sz="3200" dirty="0">
                <a:latin typeface="Times New Roman" panose="02020603050405020304" pitchFamily="18" charset="0"/>
                <a:cs typeface="Times New Roman" panose="02020603050405020304" pitchFamily="18" charset="0"/>
              </a:rPr>
              <a:t>Hence, firms fall along a conceptual continuum that ranges from </a:t>
            </a:r>
            <a:r>
              <a:rPr lang="en-CA" sz="3200" b="1" i="1" dirty="0">
                <a:latin typeface="Times New Roman" panose="02020603050405020304" pitchFamily="18" charset="0"/>
                <a:cs typeface="Times New Roman" panose="02020603050405020304" pitchFamily="18" charset="0"/>
              </a:rPr>
              <a:t>highly conservative to highly entrepreneurial. </a:t>
            </a:r>
            <a:endParaRPr lang="en-US" sz="32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0813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Times New Roman" panose="02020603050405020304" pitchFamily="18" charset="0"/>
                <a:cs typeface="Times New Roman" panose="02020603050405020304" pitchFamily="18" charset="0"/>
              </a:rPr>
              <a:t>CORPORATE </a:t>
            </a:r>
            <a:r>
              <a:rPr lang="en-IE" sz="3600" b="1" dirty="0">
                <a:latin typeface="Times New Roman" panose="02020603050405020304" pitchFamily="18" charset="0"/>
                <a:cs typeface="Times New Roman" panose="02020603050405020304" pitchFamily="18" charset="0"/>
              </a:rPr>
              <a:t>ENTREPRENEURSHIP</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16864" y="1600200"/>
            <a:ext cx="10303854" cy="5257800"/>
          </a:xfrm>
        </p:spPr>
        <p:txBody>
          <a:bodyPr>
            <a:normAutofit/>
          </a:bodyPr>
          <a:lstStyle/>
          <a:p>
            <a:pPr algn="just"/>
            <a:r>
              <a:rPr lang="en-CA" sz="3600" dirty="0">
                <a:latin typeface="Times New Roman" panose="02020603050405020304" pitchFamily="18" charset="0"/>
                <a:cs typeface="Times New Roman" panose="02020603050405020304" pitchFamily="18" charset="0"/>
              </a:rPr>
              <a:t>The position of a firm on this continuum is referred to as its </a:t>
            </a:r>
            <a:r>
              <a:rPr lang="en-CA" sz="3600" b="1" i="1" dirty="0">
                <a:latin typeface="Times New Roman" panose="02020603050405020304" pitchFamily="18" charset="0"/>
                <a:cs typeface="Times New Roman" panose="02020603050405020304" pitchFamily="18" charset="0"/>
              </a:rPr>
              <a:t>entrepreneurial intensity</a:t>
            </a:r>
            <a:r>
              <a:rPr lang="en-CA" sz="3600" b="1" dirty="0">
                <a:latin typeface="Times New Roman" panose="02020603050405020304" pitchFamily="18" charset="0"/>
                <a:cs typeface="Times New Roman" panose="02020603050405020304" pitchFamily="18" charset="0"/>
              </a:rPr>
              <a:t>. </a:t>
            </a:r>
            <a:r>
              <a:rPr lang="en-CA" sz="3600" dirty="0">
                <a:latin typeface="Times New Roman" panose="02020603050405020304" pitchFamily="18" charset="0"/>
                <a:cs typeface="Times New Roman" panose="02020603050405020304" pitchFamily="18" charset="0"/>
              </a:rPr>
              <a:t>As we mentioned previously, entrepreneurial firms are typically proactive innovators and are not averse to taking calculated risks. </a:t>
            </a:r>
          </a:p>
          <a:p>
            <a:pPr algn="just"/>
            <a:r>
              <a:rPr lang="en-CA" sz="3600" dirty="0">
                <a:latin typeface="Times New Roman" panose="02020603050405020304" pitchFamily="18" charset="0"/>
                <a:cs typeface="Times New Roman" panose="02020603050405020304" pitchFamily="18" charset="0"/>
              </a:rPr>
              <a:t>In contrast, </a:t>
            </a:r>
            <a:r>
              <a:rPr lang="en-CA" sz="3600" b="1" i="1" dirty="0">
                <a:latin typeface="Times New Roman" panose="02020603050405020304" pitchFamily="18" charset="0"/>
                <a:cs typeface="Times New Roman" panose="02020603050405020304" pitchFamily="18" charset="0"/>
              </a:rPr>
              <a:t>conservative firms </a:t>
            </a:r>
            <a:r>
              <a:rPr lang="en-CA" sz="3600" dirty="0">
                <a:latin typeface="Times New Roman" panose="02020603050405020304" pitchFamily="18" charset="0"/>
                <a:cs typeface="Times New Roman" panose="02020603050405020304" pitchFamily="18" charset="0"/>
              </a:rPr>
              <a:t>take more of a "wait and see" posture, are less innovative, and are risk averse.</a:t>
            </a:r>
            <a:endParaRPr lang="en-US" sz="36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40345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36" y="806824"/>
            <a:ext cx="11383264" cy="990600"/>
          </a:xfrm>
        </p:spPr>
        <p:txBody>
          <a:bodyPr>
            <a:normAutofit/>
          </a:bodyPr>
          <a:lstStyle/>
          <a:p>
            <a:pPr algn="ctr"/>
            <a:r>
              <a:rPr lang="en-US" sz="4000" dirty="0">
                <a:latin typeface="Times New Roman" panose="02020603050405020304" pitchFamily="18" charset="0"/>
                <a:cs typeface="Times New Roman" panose="02020603050405020304" pitchFamily="18" charset="0"/>
              </a:rPr>
              <a:t>CORPORATE </a:t>
            </a:r>
            <a:r>
              <a:rPr lang="en-IE" sz="4000" b="1" dirty="0">
                <a:latin typeface="Times New Roman" panose="02020603050405020304" pitchFamily="18" charset="0"/>
                <a:cs typeface="Times New Roman" panose="02020603050405020304" pitchFamily="18" charset="0"/>
              </a:rPr>
              <a:t>ENTREPRENEURSHIP</a:t>
            </a:r>
            <a:endParaRPr lang="en-US" sz="4000" dirty="0">
              <a:latin typeface="+mj-lt"/>
            </a:endParaRPr>
          </a:p>
        </p:txBody>
      </p:sp>
      <p:sp>
        <p:nvSpPr>
          <p:cNvPr id="3" name="Content Placeholder 2"/>
          <p:cNvSpPr>
            <a:spLocks noGrp="1"/>
          </p:cNvSpPr>
          <p:nvPr>
            <p:ph sz="quarter" idx="1"/>
          </p:nvPr>
        </p:nvSpPr>
        <p:spPr>
          <a:xfrm>
            <a:off x="833718" y="1600200"/>
            <a:ext cx="10454042" cy="4450976"/>
          </a:xfrm>
        </p:spPr>
        <p:txBody>
          <a:bodyPr>
            <a:normAutofit lnSpcReduction="10000"/>
          </a:bodyPr>
          <a:lstStyle/>
          <a:p>
            <a:pPr algn="just"/>
            <a:r>
              <a:rPr lang="en-CA" sz="3200" dirty="0">
                <a:latin typeface="Times New Roman" panose="02020603050405020304" pitchFamily="18" charset="0"/>
                <a:cs typeface="Times New Roman" panose="02020603050405020304" pitchFamily="18" charset="0"/>
              </a:rPr>
              <a:t>Firms with higher entrepreneurial intensity regularly look for ways to cut bureaucracy. </a:t>
            </a:r>
          </a:p>
          <a:p>
            <a:pPr algn="just"/>
            <a:r>
              <a:rPr lang="en-CA" sz="3200" dirty="0">
                <a:latin typeface="Times New Roman" panose="02020603050405020304" pitchFamily="18" charset="0"/>
                <a:cs typeface="Times New Roman" panose="02020603050405020304" pitchFamily="18" charset="0"/>
              </a:rPr>
              <a:t>For example, Virgin Group, the large British conglomerate, works hard to keep its units small and instill in them an entrepreneurial spirit. </a:t>
            </a:r>
          </a:p>
          <a:p>
            <a:pPr algn="just"/>
            <a:r>
              <a:rPr lang="en-CA" sz="3200" dirty="0">
                <a:latin typeface="Times New Roman" panose="02020603050405020304" pitchFamily="18" charset="0"/>
                <a:cs typeface="Times New Roman" panose="02020603050405020304" pitchFamily="18" charset="0"/>
              </a:rPr>
              <a:t>Virgin is one of the most recognized brands in Britain and is involved in businesses as diverse as airlines and music. </a:t>
            </a:r>
          </a:p>
          <a:p>
            <a:pPr algn="just"/>
            <a:r>
              <a:rPr lang="en-CA" sz="3200" dirty="0">
                <a:latin typeface="Times New Roman" panose="02020603050405020304" pitchFamily="18" charset="0"/>
                <a:cs typeface="Times New Roman" panose="02020603050405020304" pitchFamily="18" charset="0"/>
              </a:rPr>
              <a:t>In the following quote, Sir Richard Branson, the founder and CEO of Virgin, describes how his company operates in an entrepreneurial manner:</a:t>
            </a:r>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005445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447" y="712694"/>
            <a:ext cx="11154664" cy="990600"/>
          </a:xfrm>
        </p:spPr>
        <p:txBody>
          <a:bodyPr>
            <a:normAutofit/>
          </a:bodyPr>
          <a:lstStyle/>
          <a:p>
            <a:pPr algn="ctr"/>
            <a:r>
              <a:rPr lang="en-US" sz="3600" dirty="0">
                <a:latin typeface="Times New Roman" panose="02020603050405020304" pitchFamily="18" charset="0"/>
                <a:cs typeface="Times New Roman" panose="02020603050405020304" pitchFamily="18" charset="0"/>
              </a:rPr>
              <a:t>CORPORATE </a:t>
            </a:r>
            <a:r>
              <a:rPr lang="en-IE" sz="3600" b="1" dirty="0">
                <a:latin typeface="Times New Roman" panose="02020603050405020304" pitchFamily="18" charset="0"/>
                <a:cs typeface="Times New Roman" panose="02020603050405020304" pitchFamily="18" charset="0"/>
              </a:rPr>
              <a:t>ENTREPRENEURSHIP</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58906" y="1600200"/>
            <a:ext cx="10529047" cy="4800600"/>
          </a:xfrm>
        </p:spPr>
        <p:txBody>
          <a:bodyPr>
            <a:normAutofit lnSpcReduction="10000"/>
          </a:bodyPr>
          <a:lstStyle/>
          <a:p>
            <a:pPr algn="just"/>
            <a:r>
              <a:rPr lang="en-CA" sz="3200" i="1" dirty="0">
                <a:latin typeface="+mj-lt"/>
              </a:rPr>
              <a:t>Convention ... dictates that "big is beautiful," but every time one of our ventures gets too big we divide it up into smaller units. I go to the deputy managing director, the deputy sales director, and the deputy marketing director and say. "Congratulations. You're now MD (managing director), sales director and marketing director of a new company." Each time we've done this, the people involved haven't had much more work to do, but necessarily they have a greater incentive to perform and a greater zeal for their work. The results for us have been terrific. By the time, we sold Virgin Music, we had as many as 50 subsidiary record companies, and not one of them had more than 60 employees.</a:t>
            </a:r>
            <a:endParaRPr lang="en-US" sz="3200" i="1" dirty="0">
              <a:latin typeface="+mj-lt"/>
            </a:endParaRPr>
          </a:p>
          <a:p>
            <a:endParaRPr lang="en-US" dirty="0">
              <a:latin typeface="+mj-lt"/>
            </a:endParaRPr>
          </a:p>
        </p:txBody>
      </p:sp>
    </p:spTree>
    <p:extLst>
      <p:ext uri="{BB962C8B-B14F-4D97-AF65-F5344CB8AC3E}">
        <p14:creationId xmlns:p14="http://schemas.microsoft.com/office/powerpoint/2010/main" val="20298271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0600" y="746919"/>
            <a:ext cx="10896600" cy="792162"/>
          </a:xfrm>
        </p:spPr>
        <p:txBody>
          <a:bodyPr>
            <a:noAutofit/>
          </a:bodyPr>
          <a:lstStyle/>
          <a:p>
            <a:pPr lvl="2" algn="ctr" rtl="0">
              <a:spcBef>
                <a:spcPct val="0"/>
              </a:spcBef>
            </a:pPr>
            <a:br>
              <a:rPr lang="en-IE" sz="3600" b="1" dirty="0">
                <a:solidFill>
                  <a:schemeClr val="accent6">
                    <a:lumMod val="50000"/>
                  </a:schemeClr>
                </a:solidFill>
                <a:latin typeface="Times New Roman" panose="02020603050405020304" pitchFamily="18" charset="0"/>
                <a:cs typeface="Times New Roman" panose="02020603050405020304" pitchFamily="18" charset="0"/>
              </a:rPr>
            </a:br>
            <a:r>
              <a:rPr lang="en-IE" sz="3600" b="1" dirty="0">
                <a:solidFill>
                  <a:schemeClr val="accent6">
                    <a:lumMod val="50000"/>
                  </a:schemeClr>
                </a:solidFill>
                <a:latin typeface="Times New Roman" panose="02020603050405020304" pitchFamily="18" charset="0"/>
                <a:cs typeface="Times New Roman" panose="02020603050405020304" pitchFamily="18" charset="0"/>
              </a:rPr>
              <a:t>NATURE OF ENTREPRENEURSHIP</a:t>
            </a:r>
            <a:br>
              <a:rPr lang="en-IE" sz="3600" b="1" dirty="0">
                <a:solidFill>
                  <a:schemeClr val="accent6">
                    <a:lumMod val="50000"/>
                  </a:schemeClr>
                </a:solidFill>
                <a:latin typeface="Times New Roman" panose="02020603050405020304" pitchFamily="18" charset="0"/>
                <a:cs typeface="Times New Roman" panose="02020603050405020304" pitchFamily="18" charset="0"/>
              </a:rPr>
            </a:br>
            <a:endParaRPr lang="en-US" sz="36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838200" y="1143000"/>
            <a:ext cx="11049000" cy="5109882"/>
          </a:xfrm>
        </p:spPr>
        <p:txBody>
          <a:bodyPr>
            <a:noAutofit/>
          </a:bodyPr>
          <a:lstStyle/>
          <a:p>
            <a:pPr>
              <a:buNone/>
            </a:pPr>
            <a:endParaRPr lang="en-US" sz="2000" b="1"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Nature of entrepreneurship</a:t>
            </a:r>
          </a:p>
          <a:p>
            <a:pPr>
              <a:buFont typeface="Wingdings" pitchFamily="2" charset="2"/>
              <a:buChar char="§"/>
            </a:pPr>
            <a:r>
              <a:rPr lang="en-US" sz="2000" b="1" dirty="0">
                <a:latin typeface="Times New Roman" panose="02020603050405020304" pitchFamily="18" charset="0"/>
                <a:cs typeface="Times New Roman" panose="02020603050405020304" pitchFamily="18" charset="0"/>
              </a:rPr>
              <a:t>The act of creating something new of value</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Value to the entrepreneur herself</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Value to the audience for which the product or service is developed</a:t>
            </a:r>
          </a:p>
          <a:p>
            <a:pPr>
              <a:buFont typeface="Wingdings" pitchFamily="2" charset="2"/>
              <a:buChar char="§"/>
            </a:pPr>
            <a:r>
              <a:rPr lang="en-US" sz="2000" b="1" dirty="0">
                <a:latin typeface="Times New Roman" panose="02020603050405020304" pitchFamily="18" charset="0"/>
                <a:cs typeface="Times New Roman" panose="02020603050405020304" pitchFamily="18" charset="0"/>
              </a:rPr>
              <a:t>The devotion of necessary time and effort</a:t>
            </a:r>
          </a:p>
          <a:p>
            <a:pPr>
              <a:buFont typeface="Wingdings" pitchFamily="2" charset="2"/>
              <a:buChar char="§"/>
            </a:pPr>
            <a:r>
              <a:rPr lang="en-US" sz="2000" b="1" dirty="0">
                <a:latin typeface="Times New Roman" panose="02020603050405020304" pitchFamily="18" charset="0"/>
                <a:cs typeface="Times New Roman" panose="02020603050405020304" pitchFamily="18" charset="0"/>
              </a:rPr>
              <a:t>The rewards of being an entrepreneur</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Personal satisfaction</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Independence and social status (employer not employee)</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Monetary rewards in the case of profit motive entrepreneurs</a:t>
            </a:r>
          </a:p>
          <a:p>
            <a:pPr>
              <a:buFont typeface="Wingdings" pitchFamily="2" charset="2"/>
              <a:buChar char="§"/>
            </a:pPr>
            <a:r>
              <a:rPr lang="en-US" sz="2000" b="1" dirty="0">
                <a:latin typeface="Times New Roman" panose="02020603050405020304" pitchFamily="18" charset="0"/>
                <a:cs typeface="Times New Roman" panose="02020603050405020304" pitchFamily="18" charset="0"/>
              </a:rPr>
              <a:t>Assuming the necessary risks</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Action in the face of uncertainty</a:t>
            </a:r>
          </a:p>
          <a:p>
            <a:pPr lvl="2">
              <a:buFont typeface="Wingdings" pitchFamily="2" charset="2"/>
              <a:buChar char="ü"/>
            </a:pPr>
            <a:r>
              <a:rPr lang="en-US" dirty="0">
                <a:latin typeface="Times New Roman" panose="02020603050405020304" pitchFamily="18" charset="0"/>
                <a:cs typeface="Times New Roman" panose="02020603050405020304" pitchFamily="18" charset="0"/>
              </a:rPr>
              <a:t>Action enhanced by novelty intrinsic to the entrepreneurial action</a:t>
            </a:r>
          </a:p>
          <a:p>
            <a:pPr>
              <a:buNone/>
            </a:pPr>
            <a:r>
              <a:rPr lang="en-US" sz="2000" dirty="0">
                <a:latin typeface="Times New Roman" panose="02020603050405020304" pitchFamily="18" charset="0"/>
                <a:cs typeface="Times New Roman" panose="02020603050405020304" pitchFamily="18" charset="0"/>
              </a:rPr>
              <a:t> </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1563843" y="990878"/>
            <a:ext cx="9753600" cy="685800"/>
          </a:xfrm>
        </p:spPr>
        <p:txBody>
          <a:bodyPr>
            <a:normAutofit fontScale="70000" lnSpcReduction="20000"/>
          </a:bodyPr>
          <a:lstStyle/>
          <a:p>
            <a:pPr algn="ctr"/>
            <a:r>
              <a:rPr lang="en-CA" sz="3800" b="1" dirty="0">
                <a:solidFill>
                  <a:schemeClr val="accent6">
                    <a:lumMod val="50000"/>
                  </a:schemeClr>
                </a:solidFill>
                <a:latin typeface="+mj-lt"/>
              </a:rPr>
              <a:t>CHARACTERISTICS OF SUCCESSFUL ENTREPRENEURS</a:t>
            </a:r>
            <a:endParaRPr lang="en-US" sz="3800" dirty="0">
              <a:solidFill>
                <a:schemeClr val="accent6">
                  <a:lumMod val="50000"/>
                </a:schemeClr>
              </a:solidFill>
              <a:latin typeface="+mj-lt"/>
            </a:endParaRPr>
          </a:p>
          <a:p>
            <a:pPr algn="ctr"/>
            <a:endParaRPr lang="en-US" dirty="0">
              <a:solidFill>
                <a:schemeClr val="accent6">
                  <a:lumMod val="50000"/>
                </a:schemeClr>
              </a:solidFill>
              <a:latin typeface="+mj-lt"/>
            </a:endParaRPr>
          </a:p>
        </p:txBody>
      </p:sp>
      <p:grpSp>
        <p:nvGrpSpPr>
          <p:cNvPr id="16" name="Group 15"/>
          <p:cNvGrpSpPr/>
          <p:nvPr/>
        </p:nvGrpSpPr>
        <p:grpSpPr>
          <a:xfrm>
            <a:off x="1089212" y="1573306"/>
            <a:ext cx="9870141" cy="4195482"/>
            <a:chOff x="-1" y="0"/>
            <a:chExt cx="5003158" cy="2446020"/>
          </a:xfrm>
        </p:grpSpPr>
        <p:sp>
          <p:nvSpPr>
            <p:cNvPr id="17" name="Oval 16"/>
            <p:cNvSpPr>
              <a:spLocks noChangeArrowheads="1"/>
            </p:cNvSpPr>
            <p:nvPr/>
          </p:nvSpPr>
          <p:spPr bwMode="auto">
            <a:xfrm>
              <a:off x="1544205" y="780162"/>
              <a:ext cx="2059305" cy="765811"/>
            </a:xfrm>
            <a:prstGeom prst="ellipse">
              <a:avLst/>
            </a:prstGeom>
            <a:solidFill>
              <a:schemeClr val="accent3">
                <a:lumMod val="100000"/>
                <a:lumOff val="0"/>
              </a:schemeClr>
            </a:solidFill>
            <a:ln w="38100">
              <a:solidFill>
                <a:schemeClr val="lt1">
                  <a:lumMod val="95000"/>
                  <a:lumOff val="0"/>
                </a:schemeClr>
              </a:solidFill>
              <a:round/>
              <a:headEnd/>
              <a:tailEnd/>
            </a:ln>
            <a:effectLst>
              <a:outerShdw dist="28398" dir="3806097" algn="ctr" rotWithShape="0">
                <a:schemeClr val="accent3">
                  <a:lumMod val="50000"/>
                  <a:lumOff val="0"/>
                  <a:alpha val="50000"/>
                </a:schemeClr>
              </a:outerShdw>
            </a:effec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Successful entrepreneur</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p:cNvSpPr>
              <a:spLocks noChangeArrowheads="1"/>
            </p:cNvSpPr>
            <p:nvPr/>
          </p:nvSpPr>
          <p:spPr bwMode="auto">
            <a:xfrm>
              <a:off x="-1" y="0"/>
              <a:ext cx="1285159" cy="69115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Passion for the business</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a:spLocks noChangeArrowheads="1"/>
            </p:cNvSpPr>
            <p:nvPr/>
          </p:nvSpPr>
          <p:spPr bwMode="auto">
            <a:xfrm>
              <a:off x="3699698" y="76438"/>
              <a:ext cx="1207272" cy="61471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Product/customer focus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a:spLocks noChangeArrowheads="1"/>
            </p:cNvSpPr>
            <p:nvPr/>
          </p:nvSpPr>
          <p:spPr bwMode="auto">
            <a:xfrm>
              <a:off x="0" y="1588769"/>
              <a:ext cx="1285158" cy="85725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Tenacity despite failure</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p:cNvSpPr>
              <a:spLocks noChangeArrowheads="1"/>
            </p:cNvSpPr>
            <p:nvPr/>
          </p:nvSpPr>
          <p:spPr bwMode="auto">
            <a:xfrm>
              <a:off x="3603510" y="1588769"/>
              <a:ext cx="1399647" cy="76581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Execution intelligence</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AutoShape 7"/>
            <p:cNvCxnSpPr>
              <a:cxnSpLocks noChangeShapeType="1"/>
            </p:cNvCxnSpPr>
            <p:nvPr/>
          </p:nvCxnSpPr>
          <p:spPr bwMode="auto">
            <a:xfrm>
              <a:off x="1285159" y="553998"/>
              <a:ext cx="617535" cy="31153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 name="AutoShape 8"/>
            <p:cNvCxnSpPr>
              <a:cxnSpLocks noChangeShapeType="1"/>
            </p:cNvCxnSpPr>
            <p:nvPr/>
          </p:nvCxnSpPr>
          <p:spPr bwMode="auto">
            <a:xfrm flipH="1">
              <a:off x="3173169" y="605790"/>
              <a:ext cx="526529" cy="24507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 name="AutoShape 9"/>
            <p:cNvCxnSpPr>
              <a:cxnSpLocks noChangeShapeType="1"/>
            </p:cNvCxnSpPr>
            <p:nvPr/>
          </p:nvCxnSpPr>
          <p:spPr bwMode="auto">
            <a:xfrm flipV="1">
              <a:off x="1285158" y="1411052"/>
              <a:ext cx="459660" cy="1777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AutoShape 10"/>
            <p:cNvCxnSpPr>
              <a:cxnSpLocks noChangeShapeType="1"/>
            </p:cNvCxnSpPr>
            <p:nvPr/>
          </p:nvCxnSpPr>
          <p:spPr bwMode="auto">
            <a:xfrm flipH="1" flipV="1">
              <a:off x="3148965" y="1466374"/>
              <a:ext cx="436245" cy="2152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8991168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CF5D63E-83DB-48C7-BE1A-A79711359219}"/>
              </a:ext>
            </a:extLst>
          </p:cNvPr>
          <p:cNvSpPr>
            <a:spLocks noGrp="1" noChangeArrowheads="1"/>
          </p:cNvSpPr>
          <p:nvPr>
            <p:ph type="title"/>
          </p:nvPr>
        </p:nvSpPr>
        <p:spPr>
          <a:xfrm>
            <a:off x="1981200" y="647700"/>
            <a:ext cx="9144000" cy="1143000"/>
          </a:xfrm>
        </p:spPr>
        <p:txBody>
          <a:bodyPr>
            <a:normAutofit/>
          </a:bodyPr>
          <a:lstStyle/>
          <a:p>
            <a:pPr eaLnBrk="1" hangingPunct="1"/>
            <a:r>
              <a:rPr lang="en-US" altLang="en-US" sz="2400" b="1" dirty="0">
                <a:latin typeface="Times New Roman" panose="02020603050405020304" pitchFamily="18" charset="0"/>
              </a:rPr>
              <a:t>CHARACTERISTICS OF SUCCESSFUL ENTREPRENEURS</a:t>
            </a:r>
            <a:br>
              <a:rPr lang="en-US" altLang="en-US" sz="2400" dirty="0">
                <a:latin typeface="Times New Roman" panose="02020603050405020304" pitchFamily="18" charset="0"/>
              </a:rPr>
            </a:br>
            <a:endParaRPr lang="en-US" altLang="en-US" sz="2400" dirty="0">
              <a:latin typeface="Times New Roman" panose="02020603050405020304" pitchFamily="18" charset="0"/>
            </a:endParaRPr>
          </a:p>
        </p:txBody>
      </p:sp>
      <p:sp>
        <p:nvSpPr>
          <p:cNvPr id="24579" name="Rectangle 3">
            <a:extLst>
              <a:ext uri="{FF2B5EF4-FFF2-40B4-BE49-F238E27FC236}">
                <a16:creationId xmlns:a16="http://schemas.microsoft.com/office/drawing/2014/main" id="{3E3F9E15-F374-4E31-96A8-BEB5024754D1}"/>
              </a:ext>
            </a:extLst>
          </p:cNvPr>
          <p:cNvSpPr>
            <a:spLocks noGrp="1" noChangeArrowheads="1"/>
          </p:cNvSpPr>
          <p:nvPr>
            <p:ph type="body" idx="1"/>
          </p:nvPr>
        </p:nvSpPr>
        <p:spPr>
          <a:xfrm>
            <a:off x="838200" y="1360805"/>
            <a:ext cx="10515600" cy="4277995"/>
          </a:xfrm>
        </p:spPr>
        <p:txBody>
          <a:bodyPr>
            <a:noAutofit/>
          </a:bodyPr>
          <a:lstStyle/>
          <a:p>
            <a:pPr eaLnBrk="1" hangingPunct="1"/>
            <a:r>
              <a:rPr lang="en-US" altLang="en-US" b="1" dirty="0">
                <a:latin typeface="Times New Roman" panose="02020603050405020304" pitchFamily="18" charset="0"/>
              </a:rPr>
              <a:t>Passion for the Business</a:t>
            </a:r>
          </a:p>
          <a:p>
            <a:pPr lvl="1" eaLnBrk="1" hangingPunct="1"/>
            <a:r>
              <a:rPr lang="en-US" altLang="en-US" sz="2800" b="1" dirty="0">
                <a:latin typeface="Times New Roman" panose="02020603050405020304" pitchFamily="18" charset="0"/>
              </a:rPr>
              <a:t>The number one characteri</a:t>
            </a:r>
            <a:r>
              <a:rPr lang="en-US" altLang="en-US" sz="2800" dirty="0">
                <a:latin typeface="Times New Roman" panose="02020603050405020304" pitchFamily="18" charset="0"/>
              </a:rPr>
              <a:t>stic shared by successful entrepreneurs is a passion for the business.</a:t>
            </a:r>
          </a:p>
          <a:p>
            <a:pPr lvl="1" eaLnBrk="1" hangingPunct="1"/>
            <a:r>
              <a:rPr lang="en-US" altLang="en-US" sz="2800" dirty="0">
                <a:latin typeface="Times New Roman" panose="02020603050405020304" pitchFamily="18" charset="0"/>
              </a:rPr>
              <a:t>This passion typically stems from the entrepreneur’s belief that the business will positively influence people’s lives.</a:t>
            </a:r>
          </a:p>
          <a:p>
            <a:pPr eaLnBrk="1" hangingPunct="1"/>
            <a:r>
              <a:rPr lang="en-US" altLang="en-US" b="1" dirty="0">
                <a:latin typeface="Times New Roman" panose="02020603050405020304" pitchFamily="18" charset="0"/>
              </a:rPr>
              <a:t>Product/Customer Focus</a:t>
            </a:r>
          </a:p>
          <a:p>
            <a:pPr lvl="1" eaLnBrk="1" hangingPunct="1"/>
            <a:r>
              <a:rPr lang="en-US" altLang="en-US" sz="2800" dirty="0">
                <a:latin typeface="Times New Roman" panose="02020603050405020304" pitchFamily="18" charset="0"/>
              </a:rPr>
              <a:t>A second defining characteristic of successful entrepreneurs is a product/customer focus.</a:t>
            </a:r>
          </a:p>
          <a:p>
            <a:pPr lvl="1" eaLnBrk="1" hangingPunct="1"/>
            <a:r>
              <a:rPr lang="en-US" altLang="en-US" sz="2800" dirty="0">
                <a:latin typeface="Times New Roman" panose="02020603050405020304" pitchFamily="18" charset="0"/>
              </a:rPr>
              <a:t>An entrepreneur’s keen focus on products and customers typically stems from the fact that most entrepreneurs are, at heart, craftspeople.</a:t>
            </a:r>
          </a:p>
          <a:p>
            <a:pPr lvl="1" eaLnBrk="1" hangingPunct="1"/>
            <a:endParaRPr lang="en-US" altLang="en-US" sz="2800" dirty="0">
              <a:latin typeface="Times New Roman" panose="02020603050405020304" pitchFamily="18" charset="0"/>
            </a:endParaRPr>
          </a:p>
          <a:p>
            <a:pPr eaLnBrk="1" hangingPunct="1"/>
            <a:endParaRPr lang="en-US" altLang="en-US" dirty="0">
              <a:latin typeface="Times New Roman" panose="02020603050405020304" pitchFamily="18" charset="0"/>
            </a:endParaRPr>
          </a:p>
        </p:txBody>
      </p:sp>
      <p:sp>
        <p:nvSpPr>
          <p:cNvPr id="24580" name="Line 4">
            <a:extLst>
              <a:ext uri="{FF2B5EF4-FFF2-40B4-BE49-F238E27FC236}">
                <a16:creationId xmlns:a16="http://schemas.microsoft.com/office/drawing/2014/main" id="{FE7C3D2A-7560-4BB5-A76F-BF12699F21B2}"/>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1" name="Slide Number Placeholder 7">
            <a:extLst>
              <a:ext uri="{FF2B5EF4-FFF2-40B4-BE49-F238E27FC236}">
                <a16:creationId xmlns:a16="http://schemas.microsoft.com/office/drawing/2014/main" id="{5D168D51-8798-4144-A022-DC6F7AEE9F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1-</a:t>
            </a:r>
            <a:fld id="{E95AFE07-EFB8-481B-9997-71F30AED16D1}" type="slidenum">
              <a:rPr lang="en-US" altLang="en-US" sz="1400">
                <a:latin typeface="Arial" panose="020B0604020202020204" pitchFamily="34" charset="0"/>
              </a:rPr>
              <a:pPr/>
              <a:t>18</a:t>
            </a:fld>
            <a:endParaRPr lang="en-US" altLang="en-US" sz="14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6F208F3-91BE-43E2-83B3-97386EEB2D03}"/>
              </a:ext>
            </a:extLst>
          </p:cNvPr>
          <p:cNvSpPr>
            <a:spLocks noGrp="1" noChangeArrowheads="1"/>
          </p:cNvSpPr>
          <p:nvPr>
            <p:ph type="title"/>
          </p:nvPr>
        </p:nvSpPr>
        <p:spPr>
          <a:xfrm>
            <a:off x="1545455" y="784236"/>
            <a:ext cx="9435353" cy="1143000"/>
          </a:xfrm>
        </p:spPr>
        <p:txBody>
          <a:bodyPr>
            <a:normAutofit/>
          </a:bodyPr>
          <a:lstStyle/>
          <a:p>
            <a:pPr algn="ctr" eaLnBrk="1" hangingPunct="1"/>
            <a:r>
              <a:rPr lang="en-US" altLang="en-US" sz="2400" b="1" dirty="0">
                <a:latin typeface="Times New Roman" panose="02020603050405020304" pitchFamily="18" charset="0"/>
              </a:rPr>
              <a:t>CHARACTERISTICS OF SUCCESSFUL ENTREPRENEURS</a:t>
            </a:r>
            <a:endParaRPr lang="en-US" altLang="en-US" sz="2400" dirty="0">
              <a:latin typeface="Times New Roman" panose="02020603050405020304" pitchFamily="18" charset="0"/>
            </a:endParaRPr>
          </a:p>
        </p:txBody>
      </p:sp>
      <p:sp>
        <p:nvSpPr>
          <p:cNvPr id="25603" name="Rectangle 3">
            <a:extLst>
              <a:ext uri="{FF2B5EF4-FFF2-40B4-BE49-F238E27FC236}">
                <a16:creationId xmlns:a16="http://schemas.microsoft.com/office/drawing/2014/main" id="{18B8141C-73FF-43D7-BE5D-06C35466700D}"/>
              </a:ext>
            </a:extLst>
          </p:cNvPr>
          <p:cNvSpPr>
            <a:spLocks noGrp="1" noChangeArrowheads="1"/>
          </p:cNvSpPr>
          <p:nvPr>
            <p:ph type="body" idx="1"/>
          </p:nvPr>
        </p:nvSpPr>
        <p:spPr>
          <a:xfrm>
            <a:off x="838200" y="1600213"/>
            <a:ext cx="10849864" cy="4876785"/>
          </a:xfrm>
        </p:spPr>
        <p:txBody>
          <a:bodyPr/>
          <a:lstStyle/>
          <a:p>
            <a:pPr eaLnBrk="1" hangingPunct="1"/>
            <a:r>
              <a:rPr lang="en-US" altLang="en-US" sz="3600" b="1" dirty="0">
                <a:latin typeface="Times New Roman" panose="02020603050405020304" pitchFamily="18" charset="0"/>
              </a:rPr>
              <a:t>Tenacity Despite Failure</a:t>
            </a:r>
          </a:p>
          <a:p>
            <a:pPr lvl="1" eaLnBrk="1" hangingPunct="1"/>
            <a:r>
              <a:rPr lang="en-US" altLang="en-US" sz="3200" dirty="0">
                <a:latin typeface="Times New Roman" panose="02020603050405020304" pitchFamily="18" charset="0"/>
              </a:rPr>
              <a:t>Because entrepreneurs are typically trying something new, the failure rate is naturally high.</a:t>
            </a:r>
          </a:p>
          <a:p>
            <a:pPr lvl="1" eaLnBrk="1" hangingPunct="1"/>
            <a:r>
              <a:rPr lang="en-US" altLang="en-US" sz="3200" dirty="0">
                <a:latin typeface="Times New Roman" panose="02020603050405020304" pitchFamily="18" charset="0"/>
              </a:rPr>
              <a:t>A defining characteristic for successful entrepreneurs is their ability to persevere through setbacks and failures. </a:t>
            </a:r>
          </a:p>
          <a:p>
            <a:pPr eaLnBrk="1" hangingPunct="1"/>
            <a:r>
              <a:rPr lang="en-US" altLang="en-US" sz="3600" b="1" dirty="0">
                <a:latin typeface="Times New Roman" panose="02020603050405020304" pitchFamily="18" charset="0"/>
              </a:rPr>
              <a:t>Execution Intelligence</a:t>
            </a:r>
          </a:p>
          <a:p>
            <a:pPr lvl="1" eaLnBrk="1" hangingPunct="1"/>
            <a:r>
              <a:rPr lang="en-US" altLang="en-US" sz="3200" dirty="0">
                <a:latin typeface="Times New Roman" panose="02020603050405020304" pitchFamily="18" charset="0"/>
              </a:rPr>
              <a:t>The ability to fashion a solid business idea into a viable business is a key characteristic of successful entrepreneurs.</a:t>
            </a:r>
            <a:endParaRPr lang="en-US" altLang="en-US" sz="2800" dirty="0">
              <a:latin typeface="Times New Roman" panose="02020603050405020304" pitchFamily="18" charset="0"/>
            </a:endParaRPr>
          </a:p>
          <a:p>
            <a:pPr eaLnBrk="1" hangingPunct="1"/>
            <a:endParaRPr lang="en-US" altLang="en-US" sz="2800" dirty="0">
              <a:latin typeface="Times New Roman" panose="02020603050405020304" pitchFamily="18" charset="0"/>
            </a:endParaRPr>
          </a:p>
        </p:txBody>
      </p:sp>
      <p:sp>
        <p:nvSpPr>
          <p:cNvPr id="25604" name="Line 4">
            <a:extLst>
              <a:ext uri="{FF2B5EF4-FFF2-40B4-BE49-F238E27FC236}">
                <a16:creationId xmlns:a16="http://schemas.microsoft.com/office/drawing/2014/main" id="{DF18B2BB-6692-41E5-A7FA-92434C625EEE}"/>
              </a:ext>
            </a:extLst>
          </p:cNvPr>
          <p:cNvSpPr>
            <a:spLocks noChangeShapeType="1"/>
          </p:cNvSpPr>
          <p:nvPr/>
        </p:nvSpPr>
        <p:spPr bwMode="auto">
          <a:xfrm>
            <a:off x="1524000" y="156883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5" name="Slide Number Placeholder 7">
            <a:extLst>
              <a:ext uri="{FF2B5EF4-FFF2-40B4-BE49-F238E27FC236}">
                <a16:creationId xmlns:a16="http://schemas.microsoft.com/office/drawing/2014/main" id="{AD097BBB-B7E6-4827-B401-4ADB36AE1B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1-</a:t>
            </a:r>
            <a:fld id="{044552AC-9942-478D-954F-70BAE7C6D33B}" type="slidenum">
              <a:rPr lang="en-US" altLang="en-US" sz="1400">
                <a:latin typeface="Arial" panose="020B0604020202020204" pitchFamily="34" charset="0"/>
              </a:rPr>
              <a:pPr/>
              <a:t>19</a:t>
            </a:fld>
            <a:endParaRPr lang="en-US" altLang="en-US" sz="14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177" y="628744"/>
            <a:ext cx="8229600" cy="944562"/>
          </a:xfrm>
        </p:spPr>
        <p:txBody>
          <a:bodyPr/>
          <a:lstStyle/>
          <a:p>
            <a:pPr algn="ctr"/>
            <a:r>
              <a:rPr lang="en-US" b="1" dirty="0">
                <a:latin typeface="Times New Roman" panose="02020603050405020304" pitchFamily="18" charset="0"/>
                <a:cs typeface="Times New Roman" panose="02020603050405020304" pitchFamily="18" charset="0"/>
              </a:rPr>
              <a:t>COURSE OBJECTIVES</a:t>
            </a:r>
          </a:p>
        </p:txBody>
      </p:sp>
      <p:sp>
        <p:nvSpPr>
          <p:cNvPr id="3" name="Content Placeholder 2"/>
          <p:cNvSpPr>
            <a:spLocks noGrp="1"/>
          </p:cNvSpPr>
          <p:nvPr>
            <p:ph sz="quarter" idx="1"/>
          </p:nvPr>
        </p:nvSpPr>
        <p:spPr>
          <a:xfrm>
            <a:off x="779928" y="1573306"/>
            <a:ext cx="10582837" cy="5056094"/>
          </a:xfrm>
        </p:spPr>
        <p:txBody>
          <a:bodyPr>
            <a:normAutofit/>
          </a:bodyPr>
          <a:lstStyle/>
          <a:p>
            <a:pPr>
              <a:buNone/>
            </a:pPr>
            <a:r>
              <a:rPr lang="en-IE" b="1" dirty="0">
                <a:latin typeface="Times New Roman" panose="02020603050405020304" pitchFamily="18" charset="0"/>
                <a:cs typeface="Times New Roman" panose="02020603050405020304" pitchFamily="18" charset="0"/>
              </a:rPr>
              <a:t>The aim of this course is to introduce students to the state of entrepreneurship in Ghana, providing insight into: </a:t>
            </a:r>
          </a:p>
          <a:p>
            <a:pPr lvl="1" algn="just">
              <a:buNone/>
            </a:pPr>
            <a:r>
              <a:rPr lang="en-IE" sz="2800" dirty="0">
                <a:latin typeface="Times New Roman" panose="02020603050405020304" pitchFamily="18" charset="0"/>
                <a:cs typeface="Times New Roman" panose="02020603050405020304" pitchFamily="18" charset="0"/>
              </a:rPr>
              <a:t>1) the significance of entrepreneurship in Ghana, </a:t>
            </a:r>
          </a:p>
          <a:p>
            <a:pPr lvl="1" algn="just">
              <a:buNone/>
            </a:pPr>
            <a:r>
              <a:rPr lang="en-IE" sz="2800" dirty="0">
                <a:latin typeface="Times New Roman" panose="02020603050405020304" pitchFamily="18" charset="0"/>
                <a:cs typeface="Times New Roman" panose="02020603050405020304" pitchFamily="18" charset="0"/>
              </a:rPr>
              <a:t>2) entrepreneurial processes - from finding and evaluating good business opportunities to new venture start-up and growth issues, and </a:t>
            </a:r>
          </a:p>
          <a:p>
            <a:pPr lvl="1" algn="just">
              <a:buNone/>
            </a:pPr>
            <a:r>
              <a:rPr lang="en-IE" sz="2800" dirty="0">
                <a:latin typeface="Times New Roman" panose="02020603050405020304" pitchFamily="18" charset="0"/>
                <a:cs typeface="Times New Roman" panose="02020603050405020304" pitchFamily="18" charset="0"/>
              </a:rPr>
              <a:t>3) entrepreneurial behaviour, a critical success factor in new venture creation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869577"/>
            <a:ext cx="10871200" cy="685800"/>
          </a:xfrm>
        </p:spPr>
        <p:txBody>
          <a:bodyPr>
            <a:noAutofit/>
          </a:bodyPr>
          <a:lstStyle/>
          <a:p>
            <a:pPr algn="ctr"/>
            <a:br>
              <a:rPr lang="en-CA" sz="3600" b="1" dirty="0">
                <a:latin typeface="Times New Roman" panose="02020603050405020304" pitchFamily="18" charset="0"/>
                <a:cs typeface="Times New Roman" panose="02020603050405020304" pitchFamily="18" charset="0"/>
              </a:rPr>
            </a:br>
            <a:br>
              <a:rPr lang="en-CA" sz="3600" b="1" dirty="0">
                <a:latin typeface="Times New Roman" panose="02020603050405020304" pitchFamily="18" charset="0"/>
                <a:cs typeface="Times New Roman" panose="02020603050405020304" pitchFamily="18" charset="0"/>
              </a:rPr>
            </a:br>
            <a:r>
              <a:rPr lang="en-CA" sz="3600" b="1" dirty="0">
                <a:latin typeface="Times New Roman" panose="02020603050405020304" pitchFamily="18" charset="0"/>
                <a:cs typeface="Times New Roman" panose="02020603050405020304" pitchFamily="18" charset="0"/>
              </a:rPr>
              <a:t>WHY DO PEOPLE BECOME ENTREPRENEURS?</a:t>
            </a:r>
            <a:br>
              <a:rPr lang="en-CA" sz="3600" b="1" dirty="0">
                <a:latin typeface="Times New Roman" panose="02020603050405020304" pitchFamily="18" charset="0"/>
                <a:cs typeface="Times New Roman" panose="02020603050405020304" pitchFamily="18" charset="0"/>
              </a:rPr>
            </a:b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05330" y="1815353"/>
            <a:ext cx="10312400" cy="4442012"/>
          </a:xfrm>
        </p:spPr>
        <p:txBody>
          <a:bodyPr>
            <a:normAutofit/>
          </a:bodyPr>
          <a:lstStyle/>
          <a:p>
            <a:pPr algn="just"/>
            <a:r>
              <a:rPr lang="en-CA" sz="4000" dirty="0">
                <a:latin typeface="Times New Roman" panose="02020603050405020304" pitchFamily="18" charset="0"/>
                <a:cs typeface="Times New Roman" panose="02020603050405020304" pitchFamily="18" charset="0"/>
              </a:rPr>
              <a:t>The three primary reasons that people become entrepreneurs and start their own firms are to be their </a:t>
            </a:r>
          </a:p>
          <a:p>
            <a:pPr lvl="3"/>
            <a:r>
              <a:rPr lang="en-CA" sz="4000" dirty="0">
                <a:latin typeface="Times New Roman" panose="02020603050405020304" pitchFamily="18" charset="0"/>
                <a:cs typeface="Times New Roman" panose="02020603050405020304" pitchFamily="18" charset="0"/>
              </a:rPr>
              <a:t>Own bosses, </a:t>
            </a:r>
          </a:p>
          <a:p>
            <a:pPr lvl="3"/>
            <a:r>
              <a:rPr lang="en-CA" sz="4000" dirty="0">
                <a:latin typeface="Times New Roman" panose="02020603050405020304" pitchFamily="18" charset="0"/>
                <a:cs typeface="Times New Roman" panose="02020603050405020304" pitchFamily="18" charset="0"/>
              </a:rPr>
              <a:t>Pursue their own ideas, passion and </a:t>
            </a:r>
          </a:p>
          <a:p>
            <a:pPr lvl="3"/>
            <a:r>
              <a:rPr lang="en-CA" sz="4000" dirty="0">
                <a:latin typeface="Times New Roman" panose="02020603050405020304" pitchFamily="18" charset="0"/>
                <a:cs typeface="Times New Roman" panose="02020603050405020304" pitchFamily="18" charset="0"/>
              </a:rPr>
              <a:t>Realize financial rewards.</a:t>
            </a:r>
            <a:endParaRPr lang="en-US" sz="40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15539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1041120"/>
            <a:ext cx="10058400" cy="715962"/>
          </a:xfrm>
        </p:spPr>
        <p:txBody>
          <a:bodyPr>
            <a:noAutofit/>
          </a:bodyPr>
          <a:lstStyle/>
          <a:p>
            <a:pPr algn="ctr"/>
            <a:r>
              <a:rPr lang="en-IE" sz="2800" b="1" dirty="0">
                <a:latin typeface="+mj-lt"/>
              </a:rPr>
              <a:t>IMPORTANCE OF ENTREPRENEURSHIP/ENTREPRENEURS</a:t>
            </a:r>
            <a:endParaRPr lang="en-US" sz="2800" b="1" dirty="0">
              <a:latin typeface="+mj-lt"/>
            </a:endParaRPr>
          </a:p>
        </p:txBody>
      </p:sp>
      <p:sp>
        <p:nvSpPr>
          <p:cNvPr id="2" name="Content Placeholder 1"/>
          <p:cNvSpPr>
            <a:spLocks noGrp="1"/>
          </p:cNvSpPr>
          <p:nvPr>
            <p:ph sz="quarter" idx="1"/>
          </p:nvPr>
        </p:nvSpPr>
        <p:spPr>
          <a:xfrm>
            <a:off x="990600" y="1694328"/>
            <a:ext cx="10345271" cy="4858871"/>
          </a:xfrm>
        </p:spPr>
        <p:txBody>
          <a:bodyPr>
            <a:normAutofit fontScale="62500" lnSpcReduction="20000"/>
          </a:bodyPr>
          <a:lstStyle/>
          <a:p>
            <a:pPr>
              <a:buNone/>
            </a:pPr>
            <a:endParaRPr lang="en-US" sz="3600" dirty="0">
              <a:latin typeface="Times New Roman" panose="02020603050405020304" pitchFamily="18" charset="0"/>
              <a:cs typeface="Times New Roman" panose="02020603050405020304" pitchFamily="18" charset="0"/>
            </a:endParaRPr>
          </a:p>
          <a:p>
            <a:pPr marL="742950" indent="-742950" algn="just">
              <a:buAutoNum type="arabicPeriod"/>
            </a:pPr>
            <a:r>
              <a:rPr lang="en-US" sz="7000" b="1" dirty="0">
                <a:latin typeface="Times New Roman" panose="02020603050405020304" pitchFamily="18" charset="0"/>
                <a:cs typeface="Times New Roman" panose="02020603050405020304" pitchFamily="18" charset="0"/>
              </a:rPr>
              <a:t>Entrepreneurs Create New Businesses</a:t>
            </a:r>
          </a:p>
          <a:p>
            <a:pPr lvl="2" algn="just">
              <a:buFont typeface="Wingdings" pitchFamily="2" charset="2"/>
              <a:buChar char="ü"/>
            </a:pPr>
            <a:r>
              <a:rPr lang="en-US" sz="5100" dirty="0">
                <a:latin typeface="Times New Roman" panose="02020603050405020304" pitchFamily="18" charset="0"/>
                <a:cs typeface="Times New Roman" panose="02020603050405020304" pitchFamily="18" charset="0"/>
              </a:rPr>
              <a:t>path breaking offerings by entrepreneurs, in the form of new goods &amp; services, result in new employment, which can produce a cascading effect or virtuous circle in the economy</a:t>
            </a:r>
          </a:p>
          <a:p>
            <a:pPr lvl="3">
              <a:buFont typeface="Wingdings" pitchFamily="2" charset="2"/>
              <a:buChar char="ü"/>
            </a:pPr>
            <a:r>
              <a:rPr lang="en-US" sz="5100" dirty="0">
                <a:latin typeface="Times New Roman" panose="02020603050405020304" pitchFamily="18" charset="0"/>
                <a:cs typeface="Times New Roman" panose="02020603050405020304" pitchFamily="18" charset="0"/>
              </a:rPr>
              <a:t>e.g. </a:t>
            </a:r>
            <a:r>
              <a:rPr lang="en-US" sz="5100" b="1" i="1" dirty="0">
                <a:latin typeface="Times New Roman" panose="02020603050405020304" pitchFamily="18" charset="0"/>
                <a:cs typeface="Times New Roman" panose="02020603050405020304" pitchFamily="18" charset="0"/>
              </a:rPr>
              <a:t>few IT companies in the 1990s in Ghana resulted in the proliferation of programmers, call center operations, network maintenance companies, hardware providers, IT Education and training institutes, nurtured new class of IT workers etc. </a:t>
            </a:r>
            <a:br>
              <a:rPr lang="en-US" sz="5100" b="1" i="1"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4059" y="746919"/>
            <a:ext cx="10363200" cy="944562"/>
          </a:xfrm>
        </p:spPr>
        <p:txBody>
          <a:bodyPr>
            <a:noAutofit/>
          </a:bodyPr>
          <a:lstStyle/>
          <a:p>
            <a:pPr algn="ctr"/>
            <a:r>
              <a:rPr lang="en-IE" sz="3200" b="1" dirty="0">
                <a:latin typeface="Times New Roman" panose="02020603050405020304" pitchFamily="18" charset="0"/>
                <a:cs typeface="Times New Roman" panose="02020603050405020304" pitchFamily="18" charset="0"/>
              </a:rPr>
              <a:t>IMPORTANCE OF ENTREPRENEURSHIP/ENTREPRENEURS</a:t>
            </a:r>
            <a:endParaRPr lang="en-US" sz="32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874059" y="1219200"/>
            <a:ext cx="10363200" cy="5257800"/>
          </a:xfrm>
        </p:spPr>
        <p:txBody>
          <a:bodyPr>
            <a:noAutofit/>
          </a:bodyPr>
          <a:lstStyle/>
          <a:p>
            <a:pPr>
              <a:buNone/>
            </a:pPr>
            <a:endParaRPr lang="en-US" dirty="0">
              <a:latin typeface="+mj-lt"/>
            </a:endParaRPr>
          </a:p>
          <a:p>
            <a:pPr algn="just">
              <a:buNone/>
            </a:pPr>
            <a:r>
              <a:rPr lang="en-US" dirty="0">
                <a:latin typeface="+mj-lt"/>
              </a:rPr>
              <a:t>2. </a:t>
            </a:r>
            <a:r>
              <a:rPr lang="en-US" b="1" dirty="0">
                <a:latin typeface="+mj-lt"/>
              </a:rPr>
              <a:t>Entrepreneurs Add to National Income</a:t>
            </a:r>
            <a:endParaRPr lang="en-US" dirty="0">
              <a:latin typeface="+mj-lt"/>
            </a:endParaRPr>
          </a:p>
          <a:p>
            <a:pPr lvl="1" algn="just">
              <a:buFont typeface="Wingdings" pitchFamily="2" charset="2"/>
              <a:buChar char="ü"/>
            </a:pPr>
            <a:r>
              <a:rPr lang="en-US" sz="2800" dirty="0">
                <a:latin typeface="+mj-lt"/>
              </a:rPr>
              <a:t>Entrepreneurial ventures literally generate new wealth</a:t>
            </a:r>
          </a:p>
          <a:p>
            <a:pPr lvl="1" algn="just">
              <a:buFont typeface="Wingdings" pitchFamily="2" charset="2"/>
              <a:buChar char="ü"/>
            </a:pPr>
            <a:r>
              <a:rPr lang="en-US" sz="2800" dirty="0">
                <a:latin typeface="+mj-lt"/>
              </a:rPr>
              <a:t>Existing businesses may remain confined to the scope of existing markets and may hit the ceiling in terms of income. </a:t>
            </a:r>
          </a:p>
          <a:p>
            <a:pPr lvl="1" algn="just">
              <a:buFont typeface="Wingdings" pitchFamily="2" charset="2"/>
              <a:buChar char="ü"/>
            </a:pPr>
            <a:r>
              <a:rPr lang="en-US" sz="2800" dirty="0">
                <a:solidFill>
                  <a:srgbClr val="FF0000"/>
                </a:solidFill>
                <a:latin typeface="+mj-lt"/>
              </a:rPr>
              <a:t>New</a:t>
            </a:r>
            <a:r>
              <a:rPr lang="en-US" sz="2800" dirty="0">
                <a:latin typeface="+mj-lt"/>
              </a:rPr>
              <a:t> and </a:t>
            </a:r>
            <a:r>
              <a:rPr lang="en-US" sz="2800" dirty="0">
                <a:solidFill>
                  <a:srgbClr val="FF0000"/>
                </a:solidFill>
                <a:latin typeface="+mj-lt"/>
              </a:rPr>
              <a:t>improved</a:t>
            </a:r>
            <a:r>
              <a:rPr lang="en-US" sz="2800" dirty="0">
                <a:latin typeface="+mj-lt"/>
              </a:rPr>
              <a:t> offerings, products or technologies from entrepreneurs enable </a:t>
            </a:r>
            <a:r>
              <a:rPr lang="en-US" sz="2800" dirty="0">
                <a:solidFill>
                  <a:srgbClr val="FF0000"/>
                </a:solidFill>
                <a:latin typeface="+mj-lt"/>
              </a:rPr>
              <a:t>new markets </a:t>
            </a:r>
            <a:r>
              <a:rPr lang="en-US" sz="2800" dirty="0">
                <a:latin typeface="+mj-lt"/>
              </a:rPr>
              <a:t>to be developed and </a:t>
            </a:r>
            <a:r>
              <a:rPr lang="en-US" sz="2800" dirty="0">
                <a:solidFill>
                  <a:srgbClr val="FF0000"/>
                </a:solidFill>
                <a:latin typeface="+mj-lt"/>
              </a:rPr>
              <a:t>new wealth </a:t>
            </a:r>
            <a:r>
              <a:rPr lang="en-US" sz="2800" dirty="0">
                <a:latin typeface="+mj-lt"/>
              </a:rPr>
              <a:t>created.</a:t>
            </a:r>
          </a:p>
          <a:p>
            <a:pPr lvl="1">
              <a:buFont typeface="Wingdings" pitchFamily="2" charset="2"/>
              <a:buChar char="ü"/>
            </a:pPr>
            <a:r>
              <a:rPr lang="en-US" sz="2800" dirty="0">
                <a:latin typeface="+mj-lt"/>
              </a:rPr>
              <a:t>the cascading effect of increased employment and higher earnings contribute to better national income in the form of higher tax revenue and higher government spending and overall (aggregate spending)</a:t>
            </a:r>
            <a:br>
              <a:rPr lang="en-US" sz="2800" dirty="0">
                <a:latin typeface="+mj-lt"/>
              </a:rPr>
            </a:br>
            <a:br>
              <a:rPr lang="en-US" sz="2800" dirty="0">
                <a:latin typeface="+mj-lt"/>
              </a:rPr>
            </a:br>
            <a:endParaRPr lang="en-US" sz="2800" dirty="0">
              <a:latin typeface="+mj-lt"/>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0100" y="570474"/>
            <a:ext cx="10591800" cy="715962"/>
          </a:xfrm>
        </p:spPr>
        <p:txBody>
          <a:bodyPr>
            <a:noAutofit/>
          </a:bodyPr>
          <a:lstStyle/>
          <a:p>
            <a:pPr algn="ctr"/>
            <a:r>
              <a:rPr lang="en-IE" sz="2800" b="1" dirty="0">
                <a:latin typeface="Times New Roman" panose="02020603050405020304" pitchFamily="18" charset="0"/>
                <a:cs typeface="Times New Roman" panose="02020603050405020304" pitchFamily="18" charset="0"/>
              </a:rPr>
              <a:t>IMPORTANCE OF ENTREPRENEURSHIP/ENTREPRENEURS</a:t>
            </a:r>
            <a:endParaRPr lang="en-US" sz="28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800100" y="1385048"/>
            <a:ext cx="10591800" cy="5091952"/>
          </a:xfrm>
        </p:spPr>
        <p:txBody>
          <a:bodyPr>
            <a:normAutofit lnSpcReduction="10000"/>
          </a:bodyPr>
          <a:lstStyle/>
          <a:p>
            <a:pPr>
              <a:buNone/>
            </a:pPr>
            <a:r>
              <a:rPr lang="en-US" dirty="0">
                <a:latin typeface="Times New Roman" panose="02020603050405020304" pitchFamily="18" charset="0"/>
                <a:cs typeface="Times New Roman" panose="02020603050405020304" pitchFamily="18" charset="0"/>
              </a:rPr>
              <a:t>3. </a:t>
            </a:r>
            <a:r>
              <a:rPr lang="en-US" sz="3600" b="1" dirty="0">
                <a:latin typeface="Times New Roman" panose="02020603050405020304" pitchFamily="18" charset="0"/>
                <a:cs typeface="Times New Roman" panose="02020603050405020304" pitchFamily="18" charset="0"/>
              </a:rPr>
              <a:t>Entrepreneurs Also Create Social Change</a:t>
            </a:r>
            <a:endParaRPr lang="en-US" sz="3600" dirty="0">
              <a:latin typeface="Times New Roman" panose="02020603050405020304" pitchFamily="18" charset="0"/>
              <a:cs typeface="Times New Roman" panose="02020603050405020304" pitchFamily="18" charset="0"/>
            </a:endParaRPr>
          </a:p>
          <a:p>
            <a:pPr lvl="1" algn="just">
              <a:buFont typeface="Wingdings" pitchFamily="2" charset="2"/>
              <a:buChar char="Ø"/>
            </a:pPr>
            <a:r>
              <a:rPr lang="en-US" sz="3600" dirty="0">
                <a:latin typeface="Times New Roman" panose="02020603050405020304" pitchFamily="18" charset="0"/>
                <a:cs typeface="Times New Roman" panose="02020603050405020304" pitchFamily="18" charset="0"/>
              </a:rPr>
              <a:t>unique offerings of new goods and services support freedom through the concept of </a:t>
            </a:r>
            <a:r>
              <a:rPr lang="en-US" sz="3600" dirty="0">
                <a:solidFill>
                  <a:srgbClr val="FF0000"/>
                </a:solidFill>
                <a:latin typeface="Times New Roman" panose="02020603050405020304" pitchFamily="18" charset="0"/>
                <a:cs typeface="Times New Roman" panose="02020603050405020304" pitchFamily="18" charset="0"/>
              </a:rPr>
              <a:t>“creative destruction” </a:t>
            </a:r>
            <a:r>
              <a:rPr lang="en-US" sz="3600" dirty="0">
                <a:latin typeface="Times New Roman" panose="02020603050405020304" pitchFamily="18" charset="0"/>
                <a:cs typeface="Times New Roman" panose="02020603050405020304" pitchFamily="18" charset="0"/>
              </a:rPr>
              <a:t>Overall, this results in an improved quality of life, greater morale and economic freedom.</a:t>
            </a:r>
          </a:p>
          <a:p>
            <a:pPr lvl="2">
              <a:buFont typeface="Wingdings" pitchFamily="2" charset="2"/>
              <a:buChar char="ü"/>
            </a:pPr>
            <a:r>
              <a:rPr lang="en-US" sz="3600" dirty="0">
                <a:latin typeface="Times New Roman" panose="02020603050405020304" pitchFamily="18" charset="0"/>
                <a:cs typeface="Times New Roman" panose="02020603050405020304" pitchFamily="18" charset="0"/>
              </a:rPr>
              <a:t>E.g. the water supply in a water-scarce region will force people to stop working to collect water. </a:t>
            </a:r>
          </a:p>
          <a:p>
            <a:pPr lvl="2">
              <a:buFont typeface="Wingdings" pitchFamily="2" charset="2"/>
              <a:buChar char="ü"/>
            </a:pPr>
            <a:r>
              <a:rPr lang="en-US" sz="3600" dirty="0">
                <a:latin typeface="Times New Roman" panose="02020603050405020304" pitchFamily="18" charset="0"/>
                <a:cs typeface="Times New Roman" panose="02020603050405020304" pitchFamily="18" charset="0"/>
              </a:rPr>
              <a:t>This will impact their business, productivity and income.</a:t>
            </a:r>
          </a:p>
          <a:p>
            <a:pPr lvl="2">
              <a:buNone/>
            </a:pPr>
            <a:endParaRPr lang="en-US" sz="26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0612" y="712694"/>
            <a:ext cx="9753600" cy="685800"/>
          </a:xfrm>
        </p:spPr>
        <p:txBody>
          <a:bodyPr>
            <a:noAutofit/>
          </a:bodyPr>
          <a:lstStyle/>
          <a:p>
            <a:pPr algn="ctr"/>
            <a:r>
              <a:rPr lang="en-IE" sz="2800" b="1" dirty="0">
                <a:latin typeface="+mj-lt"/>
              </a:rPr>
              <a:t>IMPORTANCE OF ENTREPRENEURSHIP/ENTREPRENEURS</a:t>
            </a:r>
            <a:endParaRPr lang="en-US" sz="2800" b="1" dirty="0">
              <a:latin typeface="+mj-lt"/>
            </a:endParaRPr>
          </a:p>
        </p:txBody>
      </p:sp>
      <p:sp>
        <p:nvSpPr>
          <p:cNvPr id="2" name="Content Placeholder 1"/>
          <p:cNvSpPr>
            <a:spLocks noGrp="1"/>
          </p:cNvSpPr>
          <p:nvPr>
            <p:ph sz="quarter" idx="1"/>
          </p:nvPr>
        </p:nvSpPr>
        <p:spPr>
          <a:xfrm>
            <a:off x="685800" y="1398494"/>
            <a:ext cx="10542494" cy="4751294"/>
          </a:xfrm>
        </p:spPr>
        <p:txBody>
          <a:bodyPr>
            <a:noAutofit/>
          </a:bodyPr>
          <a:lstStyle/>
          <a:p>
            <a:pPr>
              <a:buNone/>
            </a:pPr>
            <a:r>
              <a:rPr lang="en-US" sz="3200" dirty="0">
                <a:latin typeface="Times New Roman" panose="02020603050405020304" pitchFamily="18" charset="0"/>
                <a:cs typeface="Times New Roman" panose="02020603050405020304" pitchFamily="18" charset="0"/>
              </a:rPr>
              <a:t> 4. </a:t>
            </a:r>
            <a:r>
              <a:rPr lang="en-US" sz="3200" b="1" dirty="0">
                <a:latin typeface="Times New Roman" panose="02020603050405020304" pitchFamily="18" charset="0"/>
                <a:cs typeface="Times New Roman" panose="02020603050405020304" pitchFamily="18" charset="0"/>
              </a:rPr>
              <a:t>Contribution to Community Development</a:t>
            </a:r>
            <a:endParaRPr lang="en-US" sz="3200" dirty="0">
              <a:latin typeface="Times New Roman" panose="02020603050405020304" pitchFamily="18" charset="0"/>
              <a:cs typeface="Times New Roman" panose="02020603050405020304" pitchFamily="18" charset="0"/>
            </a:endParaRPr>
          </a:p>
          <a:p>
            <a:pPr lvl="1" algn="just">
              <a:buFont typeface="Wingdings" pitchFamily="2" charset="2"/>
              <a:buChar char="Ø"/>
            </a:pPr>
            <a:r>
              <a:rPr lang="en-US" sz="3200" dirty="0">
                <a:latin typeface="Times New Roman" panose="02020603050405020304" pitchFamily="18" charset="0"/>
                <a:cs typeface="Times New Roman" panose="02020603050405020304" pitchFamily="18" charset="0"/>
              </a:rPr>
              <a:t>Entrepreneurs regularly nurture entrepreneurial ventures created by other like-minded individuals.</a:t>
            </a:r>
          </a:p>
          <a:p>
            <a:pPr lvl="1" algn="just">
              <a:buFont typeface="Wingdings" pitchFamily="2" charset="2"/>
              <a:buChar char="Ø"/>
            </a:pPr>
            <a:r>
              <a:rPr lang="en-US" sz="3200" dirty="0">
                <a:latin typeface="Times New Roman" panose="02020603050405020304" pitchFamily="18" charset="0"/>
                <a:cs typeface="Times New Roman" panose="02020603050405020304" pitchFamily="18" charset="0"/>
              </a:rPr>
              <a:t> They also invest in community projects and provide financial support to local charities.</a:t>
            </a:r>
          </a:p>
          <a:p>
            <a:pPr lvl="1" algn="just">
              <a:buFont typeface="Wingdings" pitchFamily="2" charset="2"/>
              <a:buChar char="Ø"/>
            </a:pPr>
            <a:r>
              <a:rPr lang="en-US" sz="3200" dirty="0">
                <a:latin typeface="Times New Roman" panose="02020603050405020304" pitchFamily="18" charset="0"/>
                <a:cs typeface="Times New Roman" panose="02020603050405020304" pitchFamily="18" charset="0"/>
              </a:rPr>
              <a:t> This enables further development beyond their own ventures.</a:t>
            </a:r>
          </a:p>
          <a:p>
            <a:pPr lvl="2">
              <a:buFont typeface="Wingdings" pitchFamily="2" charset="2"/>
              <a:buChar char="ü"/>
            </a:pPr>
            <a:r>
              <a:rPr lang="en-US" sz="3200" dirty="0">
                <a:latin typeface="Times New Roman" panose="02020603050405020304" pitchFamily="18" charset="0"/>
                <a:cs typeface="Times New Roman" panose="02020603050405020304" pitchFamily="18" charset="0"/>
              </a:rPr>
              <a:t> e.g. famous entrepreneurs, like Bill Gates, have used their money to finance good courses, from education to public health</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773812"/>
            <a:ext cx="10233212" cy="792162"/>
          </a:xfrm>
        </p:spPr>
        <p:txBody>
          <a:bodyPr>
            <a:normAutofit/>
          </a:bodyPr>
          <a:lstStyle/>
          <a:p>
            <a:pPr algn="ctr"/>
            <a:r>
              <a:rPr lang="en-US" sz="3600" b="1" dirty="0">
                <a:latin typeface="+mj-lt"/>
              </a:rPr>
              <a:t>THE ENTREPRENEURIAL PROCESS</a:t>
            </a:r>
          </a:p>
        </p:txBody>
      </p:sp>
      <p:sp>
        <p:nvSpPr>
          <p:cNvPr id="2" name="Content Placeholder 1"/>
          <p:cNvSpPr>
            <a:spLocks noGrp="1"/>
          </p:cNvSpPr>
          <p:nvPr>
            <p:ph sz="quarter" idx="1"/>
          </p:nvPr>
        </p:nvSpPr>
        <p:spPr>
          <a:xfrm>
            <a:off x="914400" y="1565973"/>
            <a:ext cx="10820400" cy="3745615"/>
          </a:xfrm>
        </p:spPr>
        <p:txBody>
          <a:bodyPr>
            <a:noAutofit/>
          </a:bodyPr>
          <a:lstStyle/>
          <a:p>
            <a:pPr>
              <a:buNone/>
            </a:pPr>
            <a:r>
              <a:rPr lang="en-US" sz="3600" dirty="0">
                <a:latin typeface="+mj-lt"/>
              </a:rPr>
              <a:t>	An Entrepreneur must find, evaluate and develop an opportunity by overcoming the forces that resist the creation of something new. The process has four 4 phases:</a:t>
            </a:r>
          </a:p>
          <a:p>
            <a:pPr marL="1154430" lvl="2" indent="-514350">
              <a:buAutoNum type="arabicPeriod"/>
            </a:pPr>
            <a:r>
              <a:rPr lang="en-US" sz="3600" dirty="0">
                <a:latin typeface="+mj-lt"/>
              </a:rPr>
              <a:t>Identification and evaluation of the opportunity/idea</a:t>
            </a:r>
          </a:p>
          <a:p>
            <a:pPr marL="1154430" lvl="2" indent="-514350">
              <a:buAutoNum type="arabicPeriod"/>
            </a:pPr>
            <a:r>
              <a:rPr lang="en-US" sz="3600" dirty="0">
                <a:latin typeface="+mj-lt"/>
              </a:rPr>
              <a:t>Development of the business plan</a:t>
            </a:r>
          </a:p>
          <a:p>
            <a:pPr marL="1154430" lvl="2" indent="-514350">
              <a:buAutoNum type="arabicPeriod"/>
            </a:pPr>
            <a:r>
              <a:rPr lang="en-US" sz="3600" dirty="0">
                <a:latin typeface="+mj-lt"/>
              </a:rPr>
              <a:t>Determination of the required resources</a:t>
            </a:r>
          </a:p>
          <a:p>
            <a:pPr marL="1154430" lvl="2" indent="-514350">
              <a:buAutoNum type="arabicPeriod"/>
            </a:pPr>
            <a:r>
              <a:rPr lang="en-US" sz="3600" dirty="0">
                <a:latin typeface="+mj-lt"/>
              </a:rPr>
              <a:t>Management of the resulting enterprise</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838200"/>
            <a:ext cx="10668000" cy="762000"/>
          </a:xfrm>
        </p:spPr>
        <p:txBody>
          <a:bodyPr>
            <a:normAutofit fontScale="90000"/>
          </a:bodyPr>
          <a:lstStyle/>
          <a:p>
            <a:pPr lvl="1" algn="ctr" rtl="0">
              <a:spcBef>
                <a:spcPct val="0"/>
              </a:spcBef>
            </a:pPr>
            <a:r>
              <a:rPr lang="en-US" sz="2800" b="1" dirty="0">
                <a:solidFill>
                  <a:schemeClr val="accent6">
                    <a:lumMod val="50000"/>
                  </a:schemeClr>
                </a:solidFill>
                <a:latin typeface="Times New Roman" panose="02020603050405020304" pitchFamily="18" charset="0"/>
                <a:cs typeface="Times New Roman" panose="02020603050405020304" pitchFamily="18" charset="0"/>
              </a:rPr>
              <a:t>1. IDENTIFICATION AND EVALUATION OF THE OPPORTUNITY</a:t>
            </a:r>
            <a:br>
              <a:rPr lang="en-US" sz="3600" b="1" dirty="0">
                <a:solidFill>
                  <a:schemeClr val="accent6">
                    <a:lumMod val="50000"/>
                  </a:schemeClr>
                </a:solidFill>
                <a:latin typeface="Times New Roman" panose="02020603050405020304" pitchFamily="18" charset="0"/>
                <a:cs typeface="Times New Roman" panose="02020603050405020304" pitchFamily="18" charset="0"/>
              </a:rPr>
            </a:br>
            <a:endParaRPr lang="en-US" sz="24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672352" y="1331259"/>
            <a:ext cx="11062447" cy="4558554"/>
          </a:xfrm>
        </p:spPr>
        <p:txBody>
          <a:bodyPr>
            <a:noAutofit/>
          </a:bodyPr>
          <a:lstStyle/>
          <a:p>
            <a:pPr>
              <a:buNone/>
            </a:pPr>
            <a:r>
              <a:rPr lang="en-US" b="1" dirty="0">
                <a:latin typeface="Times New Roman" panose="02020603050405020304" pitchFamily="18" charset="0"/>
                <a:cs typeface="Times New Roman" panose="02020603050405020304" pitchFamily="18" charset="0"/>
              </a:rPr>
              <a:t>1. (a)</a:t>
            </a:r>
          </a:p>
          <a:p>
            <a:pPr>
              <a:buNone/>
            </a:pPr>
            <a:r>
              <a:rPr lang="en-US" b="1" dirty="0">
                <a:latin typeface="Times New Roman" panose="02020603050405020304" pitchFamily="18" charset="0"/>
                <a:cs typeface="Times New Roman" panose="02020603050405020304" pitchFamily="18" charset="0"/>
              </a:rPr>
              <a:t>Sources of identifying opportunities</a:t>
            </a:r>
            <a:r>
              <a:rPr lang="en-US" dirty="0">
                <a:latin typeface="Times New Roman" panose="02020603050405020304" pitchFamily="18" charset="0"/>
                <a:cs typeface="Times New Roman" panose="02020603050405020304" pitchFamily="18" charset="0"/>
              </a:rPr>
              <a:t>:</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Consumers </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business partners</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Members of the distribution system</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Technical people ( e.g. inventors)</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Work experience that trigger conceptualization</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Technological changes</a:t>
            </a:r>
          </a:p>
          <a:p>
            <a:pPr lvl="2">
              <a:buFont typeface="Wingdings" pitchFamily="2" charset="2"/>
              <a:buChar char="§"/>
            </a:pPr>
            <a:r>
              <a:rPr lang="en-US" sz="2800" dirty="0">
                <a:latin typeface="Times New Roman" panose="02020603050405020304" pitchFamily="18" charset="0"/>
                <a:cs typeface="Times New Roman" panose="02020603050405020304" pitchFamily="18" charset="0"/>
              </a:rPr>
              <a:t>Change in </a:t>
            </a:r>
            <a:r>
              <a:rPr lang="en-US" sz="2800" dirty="0" err="1">
                <a:latin typeface="Times New Roman" panose="02020603050405020304" pitchFamily="18" charset="0"/>
                <a:cs typeface="Times New Roman" panose="02020603050405020304" pitchFamily="18" charset="0"/>
              </a:rPr>
              <a:t>govt</a:t>
            </a:r>
            <a:r>
              <a:rPr lang="en-US" sz="2800" dirty="0">
                <a:latin typeface="Times New Roman" panose="02020603050405020304" pitchFamily="18" charset="0"/>
                <a:cs typeface="Times New Roman" panose="02020603050405020304" pitchFamily="18" charset="0"/>
              </a:rPr>
              <a:t> policy and social trends</a:t>
            </a:r>
          </a:p>
          <a:p>
            <a:pPr lvl="2">
              <a:buNone/>
            </a:pP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Whatever the source of the business opportunity may be, evaluation of the opportunity is perhaps the most critical thing</a:t>
            </a:r>
            <a:r>
              <a:rPr lang="en-US" sz="2800" dirty="0">
                <a:latin typeface="Times New Roman" panose="02020603050405020304" pitchFamily="18" charset="0"/>
                <a:cs typeface="Times New Roman" panose="02020603050405020304" pitchFamily="18" charset="0"/>
              </a:rPr>
              <a:t>;</a:t>
            </a:r>
          </a:p>
          <a:p>
            <a:pPr lvl="2">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11623" y="909919"/>
            <a:ext cx="9677400" cy="457200"/>
          </a:xfrm>
        </p:spPr>
        <p:txBody>
          <a:bodyPr>
            <a:noAutofit/>
          </a:bodyPr>
          <a:lstStyle/>
          <a:p>
            <a:pPr algn="ctr"/>
            <a:br>
              <a:rPr lang="en-US" sz="2800" dirty="0">
                <a:latin typeface="+mj-lt"/>
              </a:rPr>
            </a:br>
            <a:br>
              <a:rPr lang="en-US" sz="2800" dirty="0">
                <a:latin typeface="+mj-lt"/>
              </a:rPr>
            </a:br>
            <a:r>
              <a:rPr lang="en-US" sz="2800" dirty="0">
                <a:latin typeface="+mj-lt"/>
              </a:rPr>
              <a:t>1. </a:t>
            </a:r>
            <a:r>
              <a:rPr lang="en-US" sz="2800" b="1" dirty="0">
                <a:latin typeface="+mj-lt"/>
              </a:rPr>
              <a:t>IDENTIFICATION AND EVALUATION OF THE OPPORTUNITY</a:t>
            </a:r>
            <a:br>
              <a:rPr lang="en-US" sz="2800" dirty="0">
                <a:latin typeface="+mj-lt"/>
              </a:rPr>
            </a:br>
            <a:endParaRPr lang="en-US" sz="2800" dirty="0">
              <a:latin typeface="+mj-lt"/>
            </a:endParaRPr>
          </a:p>
        </p:txBody>
      </p:sp>
      <p:sp>
        <p:nvSpPr>
          <p:cNvPr id="2" name="Content Placeholder 1"/>
          <p:cNvSpPr>
            <a:spLocks noGrp="1"/>
          </p:cNvSpPr>
          <p:nvPr>
            <p:ph sz="quarter" idx="1"/>
          </p:nvPr>
        </p:nvSpPr>
        <p:spPr>
          <a:xfrm>
            <a:off x="820270" y="1331259"/>
            <a:ext cx="10990729" cy="5221940"/>
          </a:xfrm>
        </p:spPr>
        <p:txBody>
          <a:bodyPr>
            <a:normAutofit/>
          </a:bodyPr>
          <a:lstStyle/>
          <a:p>
            <a:pPr>
              <a:buNone/>
            </a:pPr>
            <a:r>
              <a:rPr lang="en-US" dirty="0">
                <a:latin typeface="+mj-lt"/>
              </a:rPr>
              <a:t>1(b)</a:t>
            </a:r>
          </a:p>
          <a:p>
            <a:pPr>
              <a:buNone/>
            </a:pPr>
            <a:r>
              <a:rPr lang="en-US" b="1" dirty="0">
                <a:latin typeface="+mj-lt"/>
              </a:rPr>
              <a:t>Evaluation of a business opportunity requires answering the following questions:</a:t>
            </a:r>
            <a:endParaRPr lang="en-US" dirty="0">
              <a:latin typeface="+mj-lt"/>
            </a:endParaRPr>
          </a:p>
          <a:p>
            <a:pPr lvl="1">
              <a:buFont typeface="Wingdings" pitchFamily="2" charset="2"/>
              <a:buChar char="§"/>
            </a:pPr>
            <a:r>
              <a:rPr lang="en-US" sz="2800" dirty="0">
                <a:latin typeface="+mj-lt"/>
              </a:rPr>
              <a:t>What market need does it fill?</a:t>
            </a:r>
          </a:p>
          <a:p>
            <a:pPr lvl="1">
              <a:buFont typeface="Wingdings" pitchFamily="2" charset="2"/>
              <a:buChar char="§"/>
            </a:pPr>
            <a:r>
              <a:rPr lang="en-US" sz="2800" dirty="0">
                <a:latin typeface="+mj-lt"/>
              </a:rPr>
              <a:t>What personal observations have you experienced or recorded with regards to that market need?</a:t>
            </a:r>
          </a:p>
          <a:p>
            <a:pPr lvl="1">
              <a:buFont typeface="Wingdings" pitchFamily="2" charset="2"/>
              <a:buChar char="§"/>
            </a:pPr>
            <a:r>
              <a:rPr lang="en-US" sz="2800" dirty="0">
                <a:latin typeface="+mj-lt"/>
              </a:rPr>
              <a:t>What social condition underlies this market need?</a:t>
            </a:r>
          </a:p>
          <a:p>
            <a:pPr lvl="1">
              <a:buFont typeface="Wingdings" pitchFamily="2" charset="2"/>
              <a:buChar char="§"/>
            </a:pPr>
            <a:r>
              <a:rPr lang="en-US" sz="2800" dirty="0">
                <a:latin typeface="+mj-lt"/>
              </a:rPr>
              <a:t>What market research data can be gathered to describe this market need?</a:t>
            </a:r>
          </a:p>
          <a:p>
            <a:pPr lvl="1">
              <a:buFont typeface="Wingdings" pitchFamily="2" charset="2"/>
              <a:buChar char="§"/>
            </a:pPr>
            <a:r>
              <a:rPr lang="en-US" sz="2800" dirty="0">
                <a:latin typeface="+mj-lt"/>
              </a:rPr>
              <a:t> what competition exist in this market? </a:t>
            </a:r>
          </a:p>
          <a:p>
            <a:pPr lvl="1">
              <a:buFont typeface="Wingdings" pitchFamily="2" charset="2"/>
              <a:buChar char="§"/>
            </a:pPr>
            <a:r>
              <a:rPr lang="en-US" sz="2800" dirty="0">
                <a:latin typeface="+mj-lt"/>
              </a:rPr>
              <a:t>Where is the money to be made in this activity? </a:t>
            </a:r>
          </a:p>
          <a:p>
            <a:endParaRPr lang="en-US" dirty="0">
              <a:latin typeface="+mj-lt"/>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7518" y="833718"/>
            <a:ext cx="9601200" cy="609600"/>
          </a:xfrm>
        </p:spPr>
        <p:txBody>
          <a:bodyPr>
            <a:normAutofit fontScale="90000"/>
          </a:bodyPr>
          <a:lstStyle/>
          <a:p>
            <a:pPr lvl="1" algn="ctr" rtl="0">
              <a:spcBef>
                <a:spcPct val="0"/>
              </a:spcBef>
            </a:pPr>
            <a:r>
              <a:rPr lang="en-US" sz="4000" b="1" dirty="0">
                <a:solidFill>
                  <a:schemeClr val="accent6">
                    <a:lumMod val="50000"/>
                  </a:schemeClr>
                </a:solidFill>
                <a:latin typeface="+mj-lt"/>
              </a:rPr>
              <a:t> 2. Development of the business plan</a:t>
            </a:r>
            <a:br>
              <a:rPr lang="en-US" sz="4000" b="1" dirty="0">
                <a:solidFill>
                  <a:schemeClr val="accent6">
                    <a:lumMod val="50000"/>
                  </a:schemeClr>
                </a:solidFill>
                <a:latin typeface="+mj-lt"/>
              </a:rPr>
            </a:br>
            <a:endParaRPr lang="en-US" sz="2800" b="1" dirty="0">
              <a:solidFill>
                <a:schemeClr val="accent6">
                  <a:lumMod val="50000"/>
                </a:schemeClr>
              </a:solidFill>
              <a:latin typeface="+mj-lt"/>
            </a:endParaRPr>
          </a:p>
        </p:txBody>
      </p:sp>
      <p:sp>
        <p:nvSpPr>
          <p:cNvPr id="2" name="Content Placeholder 1"/>
          <p:cNvSpPr>
            <a:spLocks noGrp="1"/>
          </p:cNvSpPr>
          <p:nvPr>
            <p:ph sz="quarter" idx="1"/>
          </p:nvPr>
        </p:nvSpPr>
        <p:spPr>
          <a:xfrm>
            <a:off x="860612" y="1492624"/>
            <a:ext cx="11026588" cy="4531658"/>
          </a:xfrm>
        </p:spPr>
        <p:txBody>
          <a:bodyPr>
            <a:normAutofit fontScale="92500" lnSpcReduction="20000"/>
          </a:bodyPr>
          <a:lstStyle/>
          <a:p>
            <a:pPr>
              <a:buFont typeface="Wingdings" panose="05000000000000000000" pitchFamily="2" charset="2"/>
              <a:buChar char="q"/>
            </a:pPr>
            <a:r>
              <a:rPr lang="en-US" sz="4000" dirty="0">
                <a:latin typeface="+mj-lt"/>
              </a:rPr>
              <a:t>A written document that describes all the relevant external and internal elements and strategies in starting a new venture</a:t>
            </a:r>
          </a:p>
          <a:p>
            <a:r>
              <a:rPr lang="en-US" sz="4000" dirty="0">
                <a:latin typeface="+mj-lt"/>
              </a:rPr>
              <a:t>It is often an integration of functional plans</a:t>
            </a:r>
          </a:p>
          <a:p>
            <a:pPr lvl="1">
              <a:buNone/>
            </a:pPr>
            <a:r>
              <a:rPr lang="en-US" sz="3600" dirty="0">
                <a:solidFill>
                  <a:srgbClr val="FF0000"/>
                </a:solidFill>
                <a:latin typeface="+mj-lt"/>
              </a:rPr>
              <a:t>	</a:t>
            </a:r>
            <a:r>
              <a:rPr lang="en-US" sz="3600" i="1" dirty="0">
                <a:latin typeface="+mj-lt"/>
              </a:rPr>
              <a:t>finance, marketing, operations/production, and human resource</a:t>
            </a:r>
          </a:p>
          <a:p>
            <a:r>
              <a:rPr lang="en-US" sz="4000" dirty="0">
                <a:latin typeface="+mj-lt"/>
              </a:rPr>
              <a:t>The business plan answers the following questions;</a:t>
            </a:r>
          </a:p>
          <a:p>
            <a:pPr lvl="2">
              <a:buNone/>
            </a:pPr>
            <a:r>
              <a:rPr lang="en-US" sz="3600" i="1" dirty="0">
                <a:latin typeface="+mj-lt"/>
              </a:rPr>
              <a:t>Where am I ?</a:t>
            </a:r>
          </a:p>
          <a:p>
            <a:pPr lvl="2">
              <a:buNone/>
            </a:pPr>
            <a:r>
              <a:rPr lang="en-US" sz="3600" i="1" dirty="0">
                <a:latin typeface="+mj-lt"/>
              </a:rPr>
              <a:t>Where am I going to ?</a:t>
            </a:r>
          </a:p>
          <a:p>
            <a:pPr lvl="2">
              <a:buNone/>
            </a:pPr>
            <a:r>
              <a:rPr lang="en-US" sz="3600" i="1" dirty="0">
                <a:latin typeface="+mj-lt"/>
              </a:rPr>
              <a:t>How will I get there </a:t>
            </a:r>
            <a:r>
              <a:rPr lang="en-US" sz="3200" i="1" dirty="0">
                <a:latin typeface="+mj-lt"/>
              </a:rPr>
              <a:t>? </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0270" y="1054567"/>
            <a:ext cx="9525000" cy="411162"/>
          </a:xfrm>
        </p:spPr>
        <p:txBody>
          <a:bodyPr>
            <a:noAutofit/>
          </a:bodyPr>
          <a:lstStyle/>
          <a:p>
            <a:pPr algn="ctr"/>
            <a:r>
              <a:rPr lang="en-US" sz="3600" dirty="0">
                <a:latin typeface="+mj-lt"/>
              </a:rPr>
              <a:t>3. Determine the Resources Required</a:t>
            </a:r>
          </a:p>
        </p:txBody>
      </p:sp>
      <p:sp>
        <p:nvSpPr>
          <p:cNvPr id="2" name="Content Placeholder 1"/>
          <p:cNvSpPr>
            <a:spLocks noGrp="1"/>
          </p:cNvSpPr>
          <p:nvPr>
            <p:ph sz="quarter" idx="1"/>
          </p:nvPr>
        </p:nvSpPr>
        <p:spPr>
          <a:xfrm>
            <a:off x="820270" y="1653988"/>
            <a:ext cx="10865224" cy="5571565"/>
          </a:xfrm>
        </p:spPr>
        <p:txBody>
          <a:bodyPr>
            <a:noAutofit/>
          </a:bodyPr>
          <a:lstStyle/>
          <a:p>
            <a:pPr>
              <a:buFont typeface="Wingdings" panose="05000000000000000000" pitchFamily="2" charset="2"/>
              <a:buChar char="q"/>
            </a:pPr>
            <a:r>
              <a:rPr lang="en-US" dirty="0">
                <a:latin typeface="+mj-lt"/>
              </a:rPr>
              <a:t>Appraisal of the entrepreneur’s present resources</a:t>
            </a:r>
          </a:p>
          <a:p>
            <a:r>
              <a:rPr lang="en-US" dirty="0">
                <a:latin typeface="+mj-lt"/>
              </a:rPr>
              <a:t>identify critical resources</a:t>
            </a:r>
          </a:p>
          <a:p>
            <a:r>
              <a:rPr lang="en-US" dirty="0">
                <a:latin typeface="+mj-lt"/>
              </a:rPr>
              <a:t>Acquiring the needed resources in timely manner</a:t>
            </a:r>
          </a:p>
          <a:p>
            <a:r>
              <a:rPr lang="en-US" dirty="0">
                <a:latin typeface="+mj-lt"/>
              </a:rPr>
              <a:t> The entrepreneur should strive to maintain as large an ownership position as possible particularly in the start up stage</a:t>
            </a:r>
          </a:p>
          <a:p>
            <a:r>
              <a:rPr lang="en-US" dirty="0">
                <a:latin typeface="+mj-lt"/>
              </a:rPr>
              <a:t>As the enterprise grows, more funds will probably be needed to finance the growth of the venture requiring more ownership to be relinquished</a:t>
            </a:r>
          </a:p>
          <a:p>
            <a:r>
              <a:rPr lang="en-US" dirty="0">
                <a:latin typeface="+mj-lt"/>
              </a:rPr>
              <a:t>Identify alternative suppliers of the critical  resources/inputs in order to widen choices and minimize cost of disappointments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176" y="704944"/>
            <a:ext cx="8229600" cy="868362"/>
          </a:xfrm>
        </p:spPr>
        <p:txBody>
          <a:bodyPr/>
          <a:lstStyle/>
          <a:p>
            <a:pPr algn="ctr"/>
            <a:r>
              <a:rPr lang="en-US" b="1" dirty="0">
                <a:latin typeface="Times New Roman" panose="02020603050405020304" pitchFamily="18" charset="0"/>
                <a:cs typeface="Times New Roman" panose="02020603050405020304" pitchFamily="18" charset="0"/>
              </a:rPr>
              <a:t>COURSE OUTLINE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42683" y="1752600"/>
            <a:ext cx="11125200" cy="5105400"/>
          </a:xfrm>
        </p:spPr>
        <p:txBody>
          <a:bodyPr>
            <a:normAutofit/>
          </a:bodyPr>
          <a:lstStyle/>
          <a:p>
            <a:pPr>
              <a:buNone/>
            </a:pPr>
            <a:r>
              <a:rPr lang="en-US" sz="3200" b="1" dirty="0">
                <a:latin typeface="Times New Roman" panose="02020603050405020304" pitchFamily="18" charset="0"/>
                <a:cs typeface="Times New Roman" panose="02020603050405020304" pitchFamily="18" charset="0"/>
              </a:rPr>
              <a:t>The module will cover the following topics:</a:t>
            </a:r>
          </a:p>
          <a:p>
            <a:pPr>
              <a:buNone/>
            </a:pPr>
            <a:r>
              <a:rPr lang="en-IE" sz="3200" b="1" dirty="0">
                <a:latin typeface="Times New Roman" panose="02020603050405020304" pitchFamily="18" charset="0"/>
                <a:cs typeface="Times New Roman" panose="02020603050405020304" pitchFamily="18" charset="0"/>
              </a:rPr>
              <a:t>1</a:t>
            </a:r>
            <a:r>
              <a:rPr lang="en-IE" sz="3200" dirty="0">
                <a:latin typeface="Times New Roman" panose="02020603050405020304" pitchFamily="18" charset="0"/>
                <a:cs typeface="Times New Roman" panose="02020603050405020304" pitchFamily="18" charset="0"/>
              </a:rPr>
              <a:t>. Introduction to  Entrepreneurship</a:t>
            </a:r>
          </a:p>
          <a:p>
            <a:pPr lvl="2">
              <a:buFont typeface="Wingdings" pitchFamily="2" charset="2"/>
              <a:buChar char="Ø"/>
            </a:pPr>
            <a:r>
              <a:rPr lang="en-IE" sz="3200" dirty="0">
                <a:latin typeface="Times New Roman" panose="02020603050405020304" pitchFamily="18" charset="0"/>
                <a:cs typeface="Times New Roman" panose="02020603050405020304" pitchFamily="18" charset="0"/>
              </a:rPr>
              <a:t>Nature and importance of entrepreneurship</a:t>
            </a:r>
          </a:p>
          <a:p>
            <a:pPr lvl="2">
              <a:buFont typeface="Wingdings" pitchFamily="2" charset="2"/>
              <a:buChar char="Ø"/>
            </a:pPr>
            <a:r>
              <a:rPr lang="en-IE" sz="3200" dirty="0">
                <a:latin typeface="Times New Roman" panose="02020603050405020304" pitchFamily="18" charset="0"/>
                <a:cs typeface="Times New Roman" panose="02020603050405020304" pitchFamily="18" charset="0"/>
              </a:rPr>
              <a:t>The entrepreneurial Mind-set</a:t>
            </a:r>
          </a:p>
          <a:p>
            <a:pPr lvl="2">
              <a:buFont typeface="Wingdings" pitchFamily="2" charset="2"/>
              <a:buChar char="Ø"/>
            </a:pPr>
            <a:r>
              <a:rPr lang="en-IE" sz="3200" dirty="0">
                <a:latin typeface="Times New Roman" panose="02020603050405020304" pitchFamily="18" charset="0"/>
                <a:cs typeface="Times New Roman" panose="02020603050405020304" pitchFamily="18" charset="0"/>
              </a:rPr>
              <a:t>Common myths about entrepreneurship</a:t>
            </a:r>
          </a:p>
          <a:p>
            <a:pPr>
              <a:buNone/>
            </a:pPr>
            <a:r>
              <a:rPr lang="en-IE" sz="3200" dirty="0">
                <a:latin typeface="Times New Roman" panose="02020603050405020304" pitchFamily="18" charset="0"/>
                <a:cs typeface="Times New Roman" panose="02020603050405020304" pitchFamily="18" charset="0"/>
              </a:rPr>
              <a:t>2. Innovation  and Creativity  including sources of Generating &amp; Finding Business Ideas</a:t>
            </a:r>
          </a:p>
          <a:p>
            <a:endParaRPr lang="en-IE" sz="3200" b="1"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5400" dirty="0">
                <a:latin typeface="Times New Roman" panose="02020603050405020304" pitchFamily="18" charset="0"/>
                <a:cs typeface="Times New Roman" panose="02020603050405020304" pitchFamily="18" charset="0"/>
              </a:rPr>
              <a:t>4. Manage the Enterprise</a:t>
            </a:r>
          </a:p>
        </p:txBody>
      </p:sp>
      <p:sp>
        <p:nvSpPr>
          <p:cNvPr id="2" name="Content Placeholder 1"/>
          <p:cNvSpPr>
            <a:spLocks noGrp="1"/>
          </p:cNvSpPr>
          <p:nvPr>
            <p:ph sz="quarter" idx="1"/>
          </p:nvPr>
        </p:nvSpPr>
        <p:spPr>
          <a:xfrm>
            <a:off x="838200" y="1653988"/>
            <a:ext cx="10753165" cy="4397189"/>
          </a:xfrm>
        </p:spPr>
        <p:txBody>
          <a:bodyPr>
            <a:normAutofit/>
          </a:bodyPr>
          <a:lstStyle/>
          <a:p>
            <a:r>
              <a:rPr lang="en-US" sz="4000" dirty="0">
                <a:latin typeface="Times New Roman" panose="02020603050405020304" pitchFamily="18" charset="0"/>
                <a:cs typeface="Times New Roman" panose="02020603050405020304" pitchFamily="18" charset="0"/>
              </a:rPr>
              <a:t>After acquiring the resources, the entrepreneur must use them to implement the business plan</a:t>
            </a:r>
          </a:p>
          <a:p>
            <a:r>
              <a:rPr lang="en-US" sz="4000" dirty="0">
                <a:latin typeface="Times New Roman" panose="02020603050405020304" pitchFamily="18" charset="0"/>
                <a:cs typeface="Times New Roman" panose="02020603050405020304" pitchFamily="18" charset="0"/>
              </a:rPr>
              <a:t>This involves implementing a management style and structure as well as determining the key variables for success (Critical Success Factors)</a:t>
            </a:r>
          </a:p>
          <a:p>
            <a:r>
              <a:rPr lang="en-US" sz="4000" dirty="0">
                <a:latin typeface="Times New Roman" panose="02020603050405020304" pitchFamily="18" charset="0"/>
                <a:cs typeface="Times New Roman" panose="02020603050405020304" pitchFamily="18" charset="0"/>
              </a:rPr>
              <a:t>Build control system to quickly identify problems and resolve them.</a:t>
            </a:r>
          </a:p>
          <a:p>
            <a:endParaRPr lang="en-US" sz="40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608925"/>
            <a:ext cx="10515600" cy="681994"/>
          </a:xfrm>
        </p:spPr>
        <p:txBody>
          <a:bodyPr>
            <a:normAutofit fontScale="90000"/>
          </a:bodyPr>
          <a:lstStyle/>
          <a:p>
            <a:pPr lvl="2" algn="ctr"/>
            <a:br>
              <a:rPr lang="en-IE" sz="3600" b="1" dirty="0">
                <a:solidFill>
                  <a:schemeClr val="accent6">
                    <a:lumMod val="50000"/>
                  </a:schemeClr>
                </a:solidFill>
                <a:latin typeface="Times New Roman" panose="02020603050405020304" pitchFamily="18" charset="0"/>
                <a:cs typeface="Times New Roman" panose="02020603050405020304" pitchFamily="18" charset="0"/>
              </a:rPr>
            </a:br>
            <a:r>
              <a:rPr lang="en-IE" sz="3600" b="1" dirty="0">
                <a:solidFill>
                  <a:schemeClr val="accent6">
                    <a:lumMod val="50000"/>
                  </a:schemeClr>
                </a:solidFill>
                <a:latin typeface="Times New Roman" panose="02020603050405020304" pitchFamily="18" charset="0"/>
                <a:cs typeface="Times New Roman" panose="02020603050405020304" pitchFamily="18" charset="0"/>
              </a:rPr>
              <a:t>THE ENTREPRENEURIAL MIND-SET</a:t>
            </a:r>
          </a:p>
        </p:txBody>
      </p:sp>
      <p:sp>
        <p:nvSpPr>
          <p:cNvPr id="2" name="Content Placeholder 1"/>
          <p:cNvSpPr>
            <a:spLocks noGrp="1"/>
          </p:cNvSpPr>
          <p:nvPr>
            <p:ph sz="quarter" idx="1"/>
          </p:nvPr>
        </p:nvSpPr>
        <p:spPr>
          <a:xfrm>
            <a:off x="571500" y="1490733"/>
            <a:ext cx="11049000" cy="4618713"/>
          </a:xfrm>
        </p:spPr>
        <p:txBody>
          <a:bodyPr>
            <a:normAutofit/>
          </a:bodyPr>
          <a:lstStyle/>
          <a:p>
            <a:r>
              <a:rPr lang="en-US" sz="4400" dirty="0">
                <a:latin typeface="Times New Roman" panose="02020603050405020304" pitchFamily="18" charset="0"/>
                <a:cs typeface="Times New Roman" panose="02020603050405020304" pitchFamily="18" charset="0"/>
              </a:rPr>
              <a:t>Because entrepreneurial decisions are made in an environment characterized by uncertainty, one’s entrepreneurial aptitude is largely defined by his/her ability to</a:t>
            </a:r>
          </a:p>
          <a:p>
            <a:pPr lvl="2">
              <a:buFont typeface="Wingdings" pitchFamily="2" charset="2"/>
              <a:buChar char="Ø"/>
            </a:pPr>
            <a:r>
              <a:rPr lang="en-US" sz="4400" b="1" i="1" dirty="0">
                <a:latin typeface="Times New Roman" panose="02020603050405020304" pitchFamily="18" charset="0"/>
                <a:cs typeface="Times New Roman" panose="02020603050405020304" pitchFamily="18" charset="0"/>
              </a:rPr>
              <a:t>Effectuate, </a:t>
            </a:r>
            <a:r>
              <a:rPr lang="en-US" sz="3600" i="1" dirty="0">
                <a:latin typeface="Times New Roman" panose="02020603050405020304" pitchFamily="18" charset="0"/>
                <a:cs typeface="Times New Roman" panose="02020603050405020304" pitchFamily="18" charset="0"/>
              </a:rPr>
              <a:t>(engender, generate, induce, effect)</a:t>
            </a:r>
          </a:p>
          <a:p>
            <a:pPr lvl="2">
              <a:buFont typeface="Wingdings" pitchFamily="2" charset="2"/>
              <a:buChar char="Ø"/>
            </a:pPr>
            <a:r>
              <a:rPr lang="en-US" sz="4400" b="1" i="1" dirty="0">
                <a:latin typeface="Times New Roman" panose="02020603050405020304" pitchFamily="18" charset="0"/>
                <a:cs typeface="Times New Roman" panose="02020603050405020304" pitchFamily="18" charset="0"/>
              </a:rPr>
              <a:t>Be cognitively adaptable,</a:t>
            </a:r>
          </a:p>
          <a:p>
            <a:pPr lvl="2">
              <a:buFont typeface="Wingdings" pitchFamily="2" charset="2"/>
              <a:buChar char="Ø"/>
            </a:pPr>
            <a:r>
              <a:rPr lang="en-US" sz="4400" b="1" i="1" dirty="0">
                <a:latin typeface="Times New Roman" panose="02020603050405020304" pitchFamily="18" charset="0"/>
                <a:cs typeface="Times New Roman" panose="02020603050405020304" pitchFamily="18" charset="0"/>
              </a:rPr>
              <a:t>Learn and survive from  failure.</a:t>
            </a:r>
          </a:p>
          <a:p>
            <a:endParaRPr lang="en-US" sz="40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E" sz="5400" b="1" dirty="0">
                <a:latin typeface="+mj-lt"/>
              </a:rPr>
              <a:t>The Entrepreneurial Mind-set</a:t>
            </a:r>
            <a:endParaRPr lang="en-US" sz="5400" dirty="0">
              <a:latin typeface="+mj-lt"/>
            </a:endParaRPr>
          </a:p>
        </p:txBody>
      </p:sp>
      <p:sp>
        <p:nvSpPr>
          <p:cNvPr id="3" name="Content Placeholder 2"/>
          <p:cNvSpPr>
            <a:spLocks noGrp="1"/>
          </p:cNvSpPr>
          <p:nvPr>
            <p:ph sz="quarter" idx="1"/>
          </p:nvPr>
        </p:nvSpPr>
        <p:spPr>
          <a:xfrm>
            <a:off x="636494" y="1613647"/>
            <a:ext cx="10363200" cy="4522694"/>
          </a:xfrm>
        </p:spPr>
        <p:txBody>
          <a:bodyPr>
            <a:normAutofit lnSpcReduction="10000"/>
          </a:bodyPr>
          <a:lstStyle/>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sz="5400" dirty="0">
                <a:latin typeface="Times New Roman" panose="02020603050405020304" pitchFamily="18" charset="0"/>
                <a:cs typeface="Times New Roman" panose="02020603050405020304" pitchFamily="18" charset="0"/>
              </a:rPr>
              <a:t>1. </a:t>
            </a:r>
            <a:r>
              <a:rPr lang="en-US" sz="5400" b="1" i="1" dirty="0">
                <a:latin typeface="Times New Roman" panose="02020603050405020304" pitchFamily="18" charset="0"/>
                <a:cs typeface="Times New Roman" panose="02020603050405020304" pitchFamily="18" charset="0"/>
              </a:rPr>
              <a:t>Effectuation</a:t>
            </a:r>
            <a:r>
              <a:rPr lang="en-US" sz="5400" dirty="0">
                <a:latin typeface="Times New Roman" panose="02020603050405020304" pitchFamily="18" charset="0"/>
                <a:cs typeface="Times New Roman" panose="02020603050405020304" pitchFamily="18" charset="0"/>
              </a:rPr>
              <a:t> is</a:t>
            </a:r>
            <a:r>
              <a:rPr lang="en-GB" sz="5400" dirty="0">
                <a:latin typeface="Times New Roman" panose="02020603050405020304" pitchFamily="18" charset="0"/>
                <a:cs typeface="Times New Roman" panose="02020603050405020304" pitchFamily="18" charset="0"/>
              </a:rPr>
              <a:t> a way of thinking and decision-making that helps entrepreneurs start a business with the resources they already have, instead of waiting for the perfect plan or opportunity.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71416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04800"/>
            <a:ext cx="11811000" cy="6172200"/>
          </a:xfrm>
          <a:prstGeom prst="rect">
            <a:avLst/>
          </a:prstGeom>
        </p:spPr>
      </p:pic>
    </p:spTree>
    <p:extLst>
      <p:ext uri="{BB962C8B-B14F-4D97-AF65-F5344CB8AC3E}">
        <p14:creationId xmlns:p14="http://schemas.microsoft.com/office/powerpoint/2010/main" val="1889754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304800"/>
            <a:ext cx="11582400" cy="6172200"/>
          </a:xfrm>
          <a:prstGeom prst="rect">
            <a:avLst/>
          </a:prstGeom>
        </p:spPr>
      </p:pic>
    </p:spTree>
    <p:extLst>
      <p:ext uri="{BB962C8B-B14F-4D97-AF65-F5344CB8AC3E}">
        <p14:creationId xmlns:p14="http://schemas.microsoft.com/office/powerpoint/2010/main" val="2926039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199" y="906650"/>
            <a:ext cx="8229600" cy="715962"/>
          </a:xfrm>
        </p:spPr>
        <p:txBody>
          <a:bodyPr>
            <a:noAutofit/>
          </a:bodyPr>
          <a:lstStyle/>
          <a:p>
            <a:pPr algn="ctr"/>
            <a:r>
              <a:rPr lang="en-IE" sz="4800" b="1" dirty="0">
                <a:latin typeface="+mj-lt"/>
              </a:rPr>
              <a:t>The Entrepreneurial Mind-set</a:t>
            </a:r>
            <a:endParaRPr lang="en-US" sz="5400" b="1" dirty="0">
              <a:latin typeface="+mj-lt"/>
            </a:endParaRPr>
          </a:p>
        </p:txBody>
      </p:sp>
      <p:sp>
        <p:nvSpPr>
          <p:cNvPr id="2" name="Content Placeholder 1"/>
          <p:cNvSpPr>
            <a:spLocks noGrp="1"/>
          </p:cNvSpPr>
          <p:nvPr>
            <p:ph sz="quarter" idx="1"/>
          </p:nvPr>
        </p:nvSpPr>
        <p:spPr>
          <a:xfrm>
            <a:off x="820270" y="1801906"/>
            <a:ext cx="10551459" cy="4670612"/>
          </a:xfrm>
        </p:spPr>
        <p:txBody>
          <a:bodyPr>
            <a:normAutofit fontScale="85000" lnSpcReduction="20000"/>
          </a:bodyPr>
          <a:lstStyle/>
          <a:p>
            <a:pPr>
              <a:buNone/>
            </a:pPr>
            <a:endParaRPr lang="en-US" sz="3200" b="1" u="sng" dirty="0">
              <a:latin typeface="+mj-lt"/>
            </a:endParaRPr>
          </a:p>
          <a:p>
            <a:pPr>
              <a:buNone/>
            </a:pPr>
            <a:r>
              <a:rPr lang="en-US" sz="4400" b="1" u="sng" dirty="0">
                <a:latin typeface="+mj-lt"/>
              </a:rPr>
              <a:t>EFFECTUATION</a:t>
            </a:r>
          </a:p>
          <a:p>
            <a:pPr>
              <a:buFont typeface="Wingdings" pitchFamily="2" charset="2"/>
              <a:buChar char="q"/>
            </a:pPr>
            <a:r>
              <a:rPr lang="en-US" sz="5800" b="1" dirty="0">
                <a:latin typeface="+mj-lt"/>
              </a:rPr>
              <a:t>Entrepreneurs</a:t>
            </a:r>
            <a:r>
              <a:rPr lang="en-US" sz="5800" dirty="0">
                <a:latin typeface="+mj-lt"/>
              </a:rPr>
              <a:t> largely use an effectuation process. Which means they use </a:t>
            </a:r>
          </a:p>
          <a:p>
            <a:pPr lvl="2" algn="just">
              <a:buFont typeface="Wingdings" pitchFamily="2" charset="2"/>
              <a:buChar char="q"/>
            </a:pPr>
            <a:r>
              <a:rPr lang="en-US" sz="4800" dirty="0">
                <a:solidFill>
                  <a:srgbClr val="FF0000"/>
                </a:solidFill>
                <a:latin typeface="+mj-lt"/>
              </a:rPr>
              <a:t>what they have= (who they are + what they know + whom they know) </a:t>
            </a:r>
          </a:p>
          <a:p>
            <a:pPr algn="just">
              <a:buFont typeface="Wingdings" pitchFamily="2" charset="2"/>
              <a:buChar char="q"/>
            </a:pPr>
            <a:r>
              <a:rPr lang="en-US" sz="5800" dirty="0">
                <a:latin typeface="+mj-lt"/>
              </a:rPr>
              <a:t>and select among possible outcomes. </a:t>
            </a:r>
          </a:p>
          <a:p>
            <a:pPr algn="just">
              <a:buFont typeface="Wingdings" pitchFamily="2" charset="2"/>
              <a:buChar char="q"/>
            </a:pPr>
            <a:endParaRPr lang="en-US" sz="3200" dirty="0">
              <a:latin typeface="+mj-lt"/>
            </a:endParaRP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87071" y="893203"/>
            <a:ext cx="8229600" cy="868362"/>
          </a:xfrm>
        </p:spPr>
        <p:txBody>
          <a:bodyPr>
            <a:normAutofit/>
          </a:bodyPr>
          <a:lstStyle/>
          <a:p>
            <a:pPr algn="ctr"/>
            <a:r>
              <a:rPr lang="en-IE" b="1" dirty="0">
                <a:latin typeface="+mj-lt"/>
              </a:rPr>
              <a:t>The Entrepreneurial Mind-set</a:t>
            </a:r>
            <a:endParaRPr lang="en-US" b="1" dirty="0">
              <a:latin typeface="+mj-lt"/>
            </a:endParaRPr>
          </a:p>
        </p:txBody>
      </p:sp>
      <p:sp>
        <p:nvSpPr>
          <p:cNvPr id="2" name="Content Placeholder 1"/>
          <p:cNvSpPr>
            <a:spLocks noGrp="1"/>
          </p:cNvSpPr>
          <p:nvPr>
            <p:ph sz="quarter" idx="1"/>
          </p:nvPr>
        </p:nvSpPr>
        <p:spPr>
          <a:xfrm>
            <a:off x="900952" y="1573306"/>
            <a:ext cx="10757647" cy="5010056"/>
          </a:xfrm>
        </p:spPr>
        <p:txBody>
          <a:bodyPr>
            <a:noAutofit/>
          </a:bodyPr>
          <a:lstStyle/>
          <a:p>
            <a:pPr marL="0" indent="0">
              <a:buNone/>
            </a:pPr>
            <a:r>
              <a:rPr lang="en-US" sz="4000" dirty="0">
                <a:latin typeface="+mj-lt"/>
              </a:rPr>
              <a:t>Principles of effectuation</a:t>
            </a:r>
          </a:p>
          <a:p>
            <a:pPr lvl="2">
              <a:buFont typeface="Wingdings" pitchFamily="2" charset="2"/>
              <a:buChar char="Ø"/>
            </a:pPr>
            <a:r>
              <a:rPr lang="en-US" sz="4000" dirty="0">
                <a:latin typeface="+mj-lt"/>
              </a:rPr>
              <a:t>The patchwork quilt principle</a:t>
            </a:r>
          </a:p>
          <a:p>
            <a:pPr lvl="2">
              <a:buFont typeface="Wingdings" pitchFamily="2" charset="2"/>
              <a:buChar char="Ø"/>
            </a:pPr>
            <a:r>
              <a:rPr lang="en-US" sz="4000" dirty="0">
                <a:latin typeface="+mj-lt"/>
              </a:rPr>
              <a:t>The affordable loss principle</a:t>
            </a:r>
          </a:p>
          <a:p>
            <a:pPr lvl="2">
              <a:buFont typeface="Wingdings" pitchFamily="2" charset="2"/>
              <a:buChar char="Ø"/>
            </a:pPr>
            <a:r>
              <a:rPr lang="en-US" sz="4000" dirty="0">
                <a:latin typeface="+mj-lt"/>
              </a:rPr>
              <a:t>The bird-in-hand principle</a:t>
            </a:r>
          </a:p>
          <a:p>
            <a:pPr lvl="2">
              <a:buFont typeface="Wingdings" pitchFamily="2" charset="2"/>
              <a:buChar char="Ø"/>
            </a:pPr>
            <a:r>
              <a:rPr lang="en-US" sz="4000" dirty="0">
                <a:latin typeface="+mj-lt"/>
              </a:rPr>
              <a:t>The lemonade principle</a:t>
            </a:r>
          </a:p>
          <a:p>
            <a:pPr lvl="2">
              <a:buFont typeface="Wingdings" pitchFamily="2" charset="2"/>
              <a:buChar char="Ø"/>
            </a:pPr>
            <a:r>
              <a:rPr lang="en-US" sz="4000" dirty="0">
                <a:latin typeface="+mj-lt"/>
              </a:rPr>
              <a:t>The pilot-in-the-plane principle</a:t>
            </a:r>
          </a:p>
          <a:p>
            <a:endParaRPr lang="en-US" sz="4000" dirty="0">
              <a:latin typeface="+mj-lt"/>
            </a:endParaRPr>
          </a:p>
          <a:p>
            <a:endParaRPr lang="en-US" sz="4000" dirty="0">
              <a:latin typeface="+mj-lt"/>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mj-lt"/>
              </a:rPr>
            </a:br>
            <a:r>
              <a:rPr lang="en-US" sz="5300" b="1" dirty="0">
                <a:latin typeface="+mj-lt"/>
              </a:rPr>
              <a:t>Patchwork Quilt {form partnerships </a:t>
            </a:r>
            <a:r>
              <a:rPr lang="en-US" sz="5300" dirty="0">
                <a:latin typeface="+mj-lt"/>
              </a:rPr>
              <a:t>}</a:t>
            </a:r>
            <a:br>
              <a:rPr lang="en-US" sz="5300" dirty="0">
                <a:latin typeface="+mj-lt"/>
              </a:rPr>
            </a:br>
            <a:endParaRPr lang="en-US" dirty="0">
              <a:latin typeface="+mj-lt"/>
            </a:endParaRPr>
          </a:p>
        </p:txBody>
      </p:sp>
      <p:sp>
        <p:nvSpPr>
          <p:cNvPr id="3" name="Content Placeholder 2"/>
          <p:cNvSpPr>
            <a:spLocks noGrp="1"/>
          </p:cNvSpPr>
          <p:nvPr>
            <p:ph sz="quarter" idx="1"/>
          </p:nvPr>
        </p:nvSpPr>
        <p:spPr>
          <a:xfrm>
            <a:off x="1169894" y="1492624"/>
            <a:ext cx="7593106" cy="4755776"/>
          </a:xfrm>
        </p:spPr>
        <p:txBody>
          <a:bodyPr>
            <a:normAutofit lnSpcReduction="10000"/>
          </a:bodyPr>
          <a:lstStyle/>
          <a:p>
            <a:pPr algn="just"/>
            <a:r>
              <a:rPr lang="en-US" sz="4000" dirty="0">
                <a:latin typeface="+mj-lt"/>
              </a:rPr>
              <a:t>Expert entrepreneurs build partnerships with self-selecting stakeholders. </a:t>
            </a:r>
          </a:p>
          <a:p>
            <a:pPr algn="just"/>
            <a:r>
              <a:rPr lang="en-US" sz="4000" dirty="0">
                <a:latin typeface="+mj-lt"/>
              </a:rPr>
              <a:t>By obtaining pre-commitments from key partners early on in the venture, </a:t>
            </a:r>
          </a:p>
          <a:p>
            <a:pPr algn="just"/>
            <a:r>
              <a:rPr lang="en-US" sz="4000" dirty="0">
                <a:latin typeface="+mj-lt"/>
              </a:rPr>
              <a:t>They reduce uncertainty and co-create the new market with its interested participants</a:t>
            </a:r>
          </a:p>
        </p:txBody>
      </p:sp>
      <p:sp>
        <p:nvSpPr>
          <p:cNvPr id="4" name="Content Placeholder 2"/>
          <p:cNvSpPr txBox="1">
            <a:spLocks/>
          </p:cNvSpPr>
          <p:nvPr/>
        </p:nvSpPr>
        <p:spPr>
          <a:xfrm>
            <a:off x="6172200" y="1752600"/>
            <a:ext cx="5257800" cy="4495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just"/>
            <a:endParaRPr lang="en-US" sz="4400" dirty="0"/>
          </a:p>
        </p:txBody>
      </p:sp>
      <p:pic>
        <p:nvPicPr>
          <p:cNvPr id="1026" name="Picture 2" descr="Paper piecing in a quilt block - Pieced Brain">
            <a:extLst>
              <a:ext uri="{FF2B5EF4-FFF2-40B4-BE49-F238E27FC236}">
                <a16:creationId xmlns:a16="http://schemas.microsoft.com/office/drawing/2014/main" id="{8E1E8305-828B-0D0C-D856-CD1C959C6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413994"/>
            <a:ext cx="2433320" cy="250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8492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536" y="728662"/>
            <a:ext cx="10791593" cy="990600"/>
          </a:xfrm>
        </p:spPr>
        <p:txBody>
          <a:bodyPr>
            <a:normAutofit fontScale="90000"/>
          </a:bodyPr>
          <a:lstStyle/>
          <a:p>
            <a:pPr algn="ctr"/>
            <a:br>
              <a:rPr lang="en-US" dirty="0">
                <a:latin typeface="+mj-lt"/>
              </a:rPr>
            </a:br>
            <a:br>
              <a:rPr lang="en-US" dirty="0">
                <a:latin typeface="+mj-lt"/>
              </a:rPr>
            </a:br>
            <a:r>
              <a:rPr lang="en-US" b="1" dirty="0">
                <a:latin typeface="+mj-lt"/>
              </a:rPr>
              <a:t>The affordable loss principle</a:t>
            </a:r>
            <a:r>
              <a:rPr lang="en-US" sz="2700" b="1" dirty="0">
                <a:latin typeface="+mj-lt"/>
              </a:rPr>
              <a:t> </a:t>
            </a:r>
            <a:r>
              <a:rPr lang="en-US" sz="3600" b="1" dirty="0">
                <a:latin typeface="+mj-lt"/>
              </a:rPr>
              <a:t>{focus on the downside risk }</a:t>
            </a:r>
            <a:br>
              <a:rPr lang="en-US" sz="4900" b="1" u="sng" dirty="0">
                <a:latin typeface="+mj-lt"/>
              </a:rPr>
            </a:br>
            <a:br>
              <a:rPr lang="en-US" sz="6700" b="1" dirty="0">
                <a:latin typeface="+mj-lt"/>
              </a:rPr>
            </a:br>
            <a:endParaRPr lang="en-US" b="1" dirty="0">
              <a:latin typeface="+mj-lt"/>
            </a:endParaRPr>
          </a:p>
        </p:txBody>
      </p:sp>
      <p:sp>
        <p:nvSpPr>
          <p:cNvPr id="3" name="Content Placeholder 2"/>
          <p:cNvSpPr>
            <a:spLocks noGrp="1"/>
          </p:cNvSpPr>
          <p:nvPr>
            <p:ph sz="quarter" idx="1"/>
          </p:nvPr>
        </p:nvSpPr>
        <p:spPr>
          <a:xfrm>
            <a:off x="228600" y="1371600"/>
            <a:ext cx="8001000" cy="5181600"/>
          </a:xfrm>
        </p:spPr>
        <p:txBody>
          <a:bodyPr>
            <a:normAutofit/>
          </a:bodyPr>
          <a:lstStyle/>
          <a:p>
            <a:pPr lvl="1" algn="just">
              <a:buFont typeface="Wingdings" pitchFamily="2" charset="2"/>
              <a:buChar char="Ø"/>
            </a:pPr>
            <a:r>
              <a:rPr lang="en-US" sz="3600" dirty="0">
                <a:latin typeface="+mj-lt"/>
              </a:rPr>
              <a:t>This principle prescribes committing in advance to what one is willing to lose rather than concentrating on the calculations about expected returns to the investment</a:t>
            </a:r>
            <a:endParaRPr lang="en-US" sz="4000" dirty="0">
              <a:latin typeface="+mj-lt"/>
            </a:endParaRPr>
          </a:p>
          <a:p>
            <a:pPr lvl="3" algn="just">
              <a:buFont typeface="Wingdings" pitchFamily="2" charset="2"/>
              <a:buChar char="Ø"/>
            </a:pPr>
            <a:r>
              <a:rPr lang="en-US" sz="2400" dirty="0">
                <a:latin typeface="+mj-lt"/>
              </a:rPr>
              <a:t>E.g. what is acceptable loss depends on the entrepreneur’s current financial condition and psychological preparedness to bear a certain loss level. The entrepreneur should experiment in the environment of uncertainty but with a known maximum loss level.</a:t>
            </a:r>
          </a:p>
          <a:p>
            <a:pPr algn="just"/>
            <a:endParaRPr lang="en-US" sz="4000" dirty="0">
              <a:latin typeface="+mj-lt"/>
            </a:endParaRPr>
          </a:p>
        </p:txBody>
      </p:sp>
      <p:sp>
        <p:nvSpPr>
          <p:cNvPr id="4" name="Content Placeholder 2"/>
          <p:cNvSpPr txBox="1">
            <a:spLocks/>
          </p:cNvSpPr>
          <p:nvPr/>
        </p:nvSpPr>
        <p:spPr>
          <a:xfrm>
            <a:off x="6172200" y="1752600"/>
            <a:ext cx="5257800" cy="4495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just"/>
            <a:endParaRPr lang="en-US" sz="4400" dirty="0"/>
          </a:p>
        </p:txBody>
      </p:sp>
      <p:sp>
        <p:nvSpPr>
          <p:cNvPr id="7" name="Content Placeholder 2"/>
          <p:cNvSpPr txBox="1">
            <a:spLocks/>
          </p:cNvSpPr>
          <p:nvPr/>
        </p:nvSpPr>
        <p:spPr>
          <a:xfrm>
            <a:off x="8763000" y="1752600"/>
            <a:ext cx="2438400" cy="43434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just"/>
            <a:endParaRPr lang="en-US" sz="4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719262"/>
            <a:ext cx="3941805" cy="4605338"/>
          </a:xfrm>
          <a:prstGeom prst="rect">
            <a:avLst/>
          </a:prstGeom>
        </p:spPr>
      </p:pic>
    </p:spTree>
    <p:extLst>
      <p:ext uri="{BB962C8B-B14F-4D97-AF65-F5344CB8AC3E}">
        <p14:creationId xmlns:p14="http://schemas.microsoft.com/office/powerpoint/2010/main" val="399851641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43043"/>
            <a:ext cx="10883153" cy="715962"/>
          </a:xfrm>
        </p:spPr>
        <p:txBody>
          <a:bodyPr>
            <a:normAutofit fontScale="90000"/>
          </a:bodyPr>
          <a:lstStyle/>
          <a:p>
            <a:pPr algn="ctr"/>
            <a:br>
              <a:rPr lang="en-US" dirty="0">
                <a:latin typeface="Times New Roman" panose="02020603050405020304" pitchFamily="18" charset="0"/>
                <a:cs typeface="Times New Roman" panose="02020603050405020304" pitchFamily="18" charset="0"/>
              </a:rPr>
            </a:br>
            <a:r>
              <a:rPr lang="en-US" sz="5300" b="1" dirty="0">
                <a:latin typeface="Times New Roman" panose="02020603050405020304" pitchFamily="18" charset="0"/>
                <a:cs typeface="Times New Roman" panose="02020603050405020304" pitchFamily="18" charset="0"/>
              </a:rPr>
              <a:t>The bird-in-hand principle</a:t>
            </a:r>
            <a:r>
              <a:rPr lang="en-US" sz="4000" b="1" dirty="0">
                <a:latin typeface="Times New Roman" panose="02020603050405020304" pitchFamily="18" charset="0"/>
                <a:cs typeface="Times New Roman" panose="02020603050405020304" pitchFamily="18" charset="0"/>
              </a:rPr>
              <a:t> {start with your means}</a:t>
            </a:r>
            <a:br>
              <a:rPr lang="en-US" sz="4000"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874059" y="1640541"/>
            <a:ext cx="8041341" cy="4286157"/>
          </a:xfrm>
        </p:spPr>
        <p:txBody>
          <a:bodyPr>
            <a:noAutofit/>
          </a:bodyPr>
          <a:lstStyle/>
          <a:p>
            <a:pPr marL="0" indent="0">
              <a:buNone/>
            </a:pPr>
            <a:r>
              <a:rPr lang="en-US" sz="2800" dirty="0">
                <a:latin typeface="+mj-lt"/>
              </a:rPr>
              <a:t>Create opportunities and perform actions based on the resources available here and now by asking:</a:t>
            </a:r>
          </a:p>
          <a:p>
            <a:pPr lvl="1"/>
            <a:r>
              <a:rPr lang="en-US" sz="3200" dirty="0">
                <a:latin typeface="+mj-lt"/>
              </a:rPr>
              <a:t>Who am I?</a:t>
            </a:r>
          </a:p>
          <a:p>
            <a:pPr lvl="1"/>
            <a:r>
              <a:rPr lang="en-US" sz="3200" dirty="0">
                <a:latin typeface="+mj-lt"/>
              </a:rPr>
              <a:t>What do I know?</a:t>
            </a:r>
          </a:p>
          <a:p>
            <a:pPr lvl="1"/>
            <a:r>
              <a:rPr lang="en-US" sz="3200" dirty="0">
                <a:latin typeface="+mj-lt"/>
              </a:rPr>
              <a:t>Who do I know?</a:t>
            </a:r>
          </a:p>
          <a:p>
            <a:pPr lvl="2">
              <a:buNone/>
            </a:pPr>
            <a:r>
              <a:rPr lang="en-US" sz="3200" dirty="0">
                <a:latin typeface="+mj-lt"/>
              </a:rPr>
              <a:t>i.e.</a:t>
            </a:r>
          </a:p>
          <a:p>
            <a:pPr lvl="2">
              <a:buNone/>
            </a:pPr>
            <a:r>
              <a:rPr lang="en-US" sz="3200" dirty="0">
                <a:latin typeface="+mj-lt"/>
              </a:rPr>
              <a:t>Who am I+ what I know + whom I know = </a:t>
            </a:r>
            <a:r>
              <a:rPr lang="en-US" sz="3200" dirty="0">
                <a:solidFill>
                  <a:srgbClr val="FF0000"/>
                </a:solidFill>
                <a:latin typeface="+mj-lt"/>
              </a:rPr>
              <a:t>WHAT I HAVE</a:t>
            </a:r>
          </a:p>
          <a:p>
            <a:pPr>
              <a:buFont typeface="Wingdings" pitchFamily="2" charset="2"/>
              <a:buChar char="Ø"/>
            </a:pPr>
            <a:r>
              <a:rPr lang="en-US" sz="3200" i="1" dirty="0">
                <a:latin typeface="+mj-lt"/>
              </a:rPr>
              <a:t>A bird in hand is worth two in the bush</a:t>
            </a:r>
          </a:p>
          <a:p>
            <a:pPr lvl="2">
              <a:buNone/>
            </a:pPr>
            <a:endParaRPr lang="en-US" sz="3200" dirty="0">
              <a:solidFill>
                <a:srgbClr val="FF0000"/>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400" y="1838961"/>
            <a:ext cx="2743200" cy="213360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46991"/>
            <a:ext cx="8229600" cy="63976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COURSE OUTLINE</a:t>
            </a:r>
          </a:p>
        </p:txBody>
      </p:sp>
      <p:sp>
        <p:nvSpPr>
          <p:cNvPr id="3" name="Content Placeholder 2"/>
          <p:cNvSpPr>
            <a:spLocks noGrp="1"/>
          </p:cNvSpPr>
          <p:nvPr>
            <p:ph sz="quarter" idx="1"/>
          </p:nvPr>
        </p:nvSpPr>
        <p:spPr>
          <a:xfrm>
            <a:off x="945776" y="1143000"/>
            <a:ext cx="11506200" cy="5715000"/>
          </a:xfrm>
        </p:spPr>
        <p:txBody>
          <a:bodyPr>
            <a:normAutofit/>
          </a:bodyPr>
          <a:lstStyle/>
          <a:p>
            <a:pPr>
              <a:buNone/>
            </a:pPr>
            <a:endParaRPr lang="en-IE" b="1" dirty="0">
              <a:latin typeface="Times New Roman" panose="02020603050405020304" pitchFamily="18" charset="0"/>
              <a:cs typeface="Times New Roman" panose="02020603050405020304" pitchFamily="18" charset="0"/>
            </a:endParaRPr>
          </a:p>
          <a:p>
            <a:pPr>
              <a:buNone/>
            </a:pPr>
            <a:r>
              <a:rPr lang="en-IE" dirty="0">
                <a:latin typeface="Times New Roman" panose="02020603050405020304" pitchFamily="18" charset="0"/>
                <a:cs typeface="Times New Roman" panose="02020603050405020304" pitchFamily="18" charset="0"/>
              </a:rPr>
              <a:t>3. Creating and starting the venture</a:t>
            </a:r>
          </a:p>
          <a:p>
            <a:pPr lvl="2">
              <a:buFont typeface="Wingdings" pitchFamily="2" charset="2"/>
              <a:buChar char="Ø"/>
            </a:pPr>
            <a:r>
              <a:rPr lang="en-IE" sz="2800" dirty="0">
                <a:latin typeface="Times New Roman" panose="02020603050405020304" pitchFamily="18" charset="0"/>
                <a:cs typeface="Times New Roman" panose="02020603050405020304" pitchFamily="18" charset="0"/>
              </a:rPr>
              <a:t>Creativity, the business idea, and opportunity analysis</a:t>
            </a:r>
          </a:p>
          <a:p>
            <a:pPr>
              <a:buNone/>
            </a:pPr>
            <a:r>
              <a:rPr lang="en-IE" dirty="0">
                <a:latin typeface="Times New Roman" panose="02020603050405020304" pitchFamily="18" charset="0"/>
                <a:cs typeface="Times New Roman" panose="02020603050405020304" pitchFamily="18" charset="0"/>
              </a:rPr>
              <a:t>4. Intellectual property and other legal issues for entrepreneurs</a:t>
            </a:r>
          </a:p>
          <a:p>
            <a:pPr>
              <a:buNone/>
            </a:pPr>
            <a:r>
              <a:rPr lang="en-IE" dirty="0">
                <a:latin typeface="Times New Roman" panose="02020603050405020304" pitchFamily="18" charset="0"/>
                <a:cs typeface="Times New Roman" panose="02020603050405020304" pitchFamily="18" charset="0"/>
              </a:rPr>
              <a:t>5. Industry and competitor analysis</a:t>
            </a:r>
          </a:p>
          <a:p>
            <a:pPr>
              <a:buNone/>
            </a:pPr>
            <a:r>
              <a:rPr lang="en-IE" dirty="0">
                <a:latin typeface="Times New Roman" panose="02020603050405020304" pitchFamily="18" charset="0"/>
                <a:cs typeface="Times New Roman" panose="02020603050405020304" pitchFamily="18" charset="0"/>
              </a:rPr>
              <a:t>6. Writing a business plan</a:t>
            </a:r>
          </a:p>
          <a:p>
            <a:pPr lvl="2">
              <a:buFont typeface="Wingdings" pitchFamily="2" charset="2"/>
              <a:buChar char="Ø"/>
            </a:pPr>
            <a:r>
              <a:rPr lang="en-IE" sz="2800" dirty="0">
                <a:latin typeface="Times New Roman" panose="02020603050405020304" pitchFamily="18" charset="0"/>
                <a:cs typeface="Times New Roman" panose="02020603050405020304" pitchFamily="18" charset="0"/>
              </a:rPr>
              <a:t>Creating and starting the venture (business plan preparation)</a:t>
            </a:r>
          </a:p>
          <a:p>
            <a:pPr lvl="2">
              <a:buFont typeface="Wingdings" pitchFamily="2" charset="2"/>
              <a:buChar char="Ø"/>
            </a:pPr>
            <a:r>
              <a:rPr lang="en-IE" sz="2800" dirty="0">
                <a:latin typeface="Times New Roman" panose="02020603050405020304" pitchFamily="18" charset="0"/>
                <a:cs typeface="Times New Roman" panose="02020603050405020304" pitchFamily="18" charset="0"/>
              </a:rPr>
              <a:t>Procedure for starting a business in Ghana</a:t>
            </a:r>
          </a:p>
          <a:p>
            <a:pPr lvl="2">
              <a:buFont typeface="Wingdings" pitchFamily="2" charset="2"/>
              <a:buChar char="Ø"/>
            </a:pPr>
            <a:r>
              <a:rPr lang="en-IE" sz="2800" dirty="0">
                <a:latin typeface="Times New Roman" panose="02020603050405020304" pitchFamily="18" charset="0"/>
                <a:cs typeface="Times New Roman" panose="02020603050405020304" pitchFamily="18" charset="0"/>
              </a:rPr>
              <a:t>Financing and Banking (sources of capital)</a:t>
            </a:r>
          </a:p>
          <a:p>
            <a:pPr lvl="2">
              <a:buFont typeface="Wingdings" pitchFamily="2" charset="2"/>
              <a:buChar char="Ø"/>
            </a:pPr>
            <a:r>
              <a:rPr lang="en-IE" sz="2800" dirty="0">
                <a:latin typeface="Times New Roman" panose="02020603050405020304" pitchFamily="18" charset="0"/>
                <a:cs typeface="Times New Roman" panose="02020603050405020304" pitchFamily="18" charset="0"/>
              </a:rPr>
              <a:t>SME support organizations and projects in Ghana</a:t>
            </a:r>
          </a:p>
          <a:p>
            <a:pPr lvl="1">
              <a:buNone/>
            </a:pPr>
            <a:endParaRPr lang="en-IE" sz="2800" b="1" dirty="0">
              <a:latin typeface="Times New Roman" panose="02020603050405020304" pitchFamily="18" charset="0"/>
              <a:cs typeface="Times New Roman" panose="02020603050405020304" pitchFamily="18" charset="0"/>
            </a:endParaRPr>
          </a:p>
          <a:p>
            <a:pPr lvl="1">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3" y="609600"/>
            <a:ext cx="11582400" cy="990600"/>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 The lemonade principle {leverage contingencies }</a:t>
            </a:r>
          </a:p>
        </p:txBody>
      </p:sp>
      <p:sp>
        <p:nvSpPr>
          <p:cNvPr id="3" name="Content Placeholder 2"/>
          <p:cNvSpPr>
            <a:spLocks noGrp="1"/>
          </p:cNvSpPr>
          <p:nvPr>
            <p:ph sz="quarter" idx="1"/>
          </p:nvPr>
        </p:nvSpPr>
        <p:spPr>
          <a:xfrm>
            <a:off x="726140" y="1559859"/>
            <a:ext cx="7655859" cy="4993341"/>
          </a:xfrm>
        </p:spPr>
        <p:txBody>
          <a:bodyPr>
            <a:normAutofit fontScale="92500" lnSpcReduction="20000"/>
          </a:bodyPr>
          <a:lstStyle/>
          <a:p>
            <a:pPr algn="just">
              <a:buFont typeface="Wingdings" pitchFamily="2" charset="2"/>
              <a:buChar char="Ø"/>
            </a:pPr>
            <a:r>
              <a:rPr lang="en-US" sz="3800" dirty="0">
                <a:latin typeface="Times New Roman" panose="02020603050405020304" pitchFamily="18" charset="0"/>
                <a:cs typeface="Times New Roman" panose="02020603050405020304" pitchFamily="18" charset="0"/>
              </a:rPr>
              <a:t>This principle prescribes leveraging surprises for benefit rather than trying to avoid them, overcome them or adapt them. </a:t>
            </a:r>
          </a:p>
          <a:p>
            <a:pPr>
              <a:buFont typeface="Wingdings" pitchFamily="2" charset="2"/>
              <a:buChar char="Ø"/>
            </a:pPr>
            <a:r>
              <a:rPr lang="en-US" sz="3800" dirty="0">
                <a:latin typeface="Times New Roman" panose="02020603050405020304" pitchFamily="18" charset="0"/>
                <a:cs typeface="Times New Roman" panose="02020603050405020304" pitchFamily="18" charset="0"/>
              </a:rPr>
              <a:t>In other words, try and overcome threats with opportunities.</a:t>
            </a:r>
          </a:p>
          <a:p>
            <a:pPr>
              <a:buFont typeface="Wingdings" pitchFamily="2" charset="2"/>
              <a:buChar char="Ø"/>
            </a:pPr>
            <a:r>
              <a:rPr lang="en-US" sz="3800" dirty="0">
                <a:solidFill>
                  <a:srgbClr val="FF0000"/>
                </a:solidFill>
                <a:latin typeface="Times New Roman" panose="02020603050405020304" pitchFamily="18" charset="0"/>
                <a:cs typeface="Times New Roman" panose="02020603050405020304" pitchFamily="18" charset="0"/>
              </a:rPr>
              <a:t>If you come across a lemon, make lemonade out of it.</a:t>
            </a:r>
          </a:p>
          <a:p>
            <a:pPr>
              <a:buFont typeface="Wingdings" pitchFamily="2" charset="2"/>
              <a:buChar char="Ø"/>
            </a:pPr>
            <a:r>
              <a:rPr lang="en-US" sz="3800" dirty="0">
                <a:latin typeface="Times New Roman" panose="02020603050405020304" pitchFamily="18" charset="0"/>
                <a:cs typeface="Times New Roman" panose="02020603050405020304" pitchFamily="18" charset="0"/>
              </a:rPr>
              <a:t>It is possible to look at the flip side of most threats to find or generate opportunities</a:t>
            </a: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8610600" y="2209800"/>
            <a:ext cx="3352800" cy="3048000"/>
          </a:xfrm>
          <a:prstGeom prst="rect">
            <a:avLst/>
          </a:prstGeom>
        </p:spPr>
      </p:pic>
    </p:spTree>
    <p:extLst>
      <p:ext uri="{BB962C8B-B14F-4D97-AF65-F5344CB8AC3E}">
        <p14:creationId xmlns:p14="http://schemas.microsoft.com/office/powerpoint/2010/main" val="138324856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br>
              <a:rPr lang="en-US" dirty="0">
                <a:latin typeface="+mj-lt"/>
              </a:rPr>
            </a:br>
            <a:r>
              <a:rPr lang="en-US" b="1" dirty="0">
                <a:latin typeface="+mj-lt"/>
              </a:rPr>
              <a:t>The pilot-in-the-plane principle { control v. predict</a:t>
            </a:r>
            <a:r>
              <a:rPr lang="en-US" dirty="0">
                <a:latin typeface="+mj-lt"/>
              </a:rPr>
              <a:t>} </a:t>
            </a:r>
            <a:br>
              <a:rPr lang="en-US" dirty="0">
                <a:latin typeface="+mj-lt"/>
              </a:rPr>
            </a:br>
            <a:endParaRPr lang="en-US" dirty="0">
              <a:latin typeface="+mj-lt"/>
            </a:endParaRPr>
          </a:p>
        </p:txBody>
      </p:sp>
      <p:sp>
        <p:nvSpPr>
          <p:cNvPr id="3" name="Content Placeholder 2"/>
          <p:cNvSpPr>
            <a:spLocks noGrp="1"/>
          </p:cNvSpPr>
          <p:nvPr>
            <p:ph sz="quarter" idx="1"/>
          </p:nvPr>
        </p:nvSpPr>
        <p:spPr>
          <a:xfrm>
            <a:off x="712694" y="1600200"/>
            <a:ext cx="7593106" cy="5029200"/>
          </a:xfrm>
        </p:spPr>
        <p:txBody>
          <a:bodyPr>
            <a:normAutofit/>
          </a:bodyPr>
          <a:lstStyle/>
          <a:p>
            <a:r>
              <a:rPr lang="en-US" sz="4000" dirty="0">
                <a:latin typeface="+mj-lt"/>
              </a:rPr>
              <a:t>By focusing on activities within their control, expert entrepreneurs know their actions will result in the desired outcomes. </a:t>
            </a:r>
          </a:p>
          <a:p>
            <a:r>
              <a:rPr lang="en-US" sz="4000" dirty="0">
                <a:latin typeface="+mj-lt"/>
              </a:rPr>
              <a:t>An effectual worldview is rooted in the belief that the future is neither found nor predicted, but rather made.</a:t>
            </a:r>
          </a:p>
        </p:txBody>
      </p:sp>
      <p:pic>
        <p:nvPicPr>
          <p:cNvPr id="4" name="Picture 3"/>
          <p:cNvPicPr>
            <a:picLocks noChangeAspect="1"/>
          </p:cNvPicPr>
          <p:nvPr/>
        </p:nvPicPr>
        <p:blipFill>
          <a:blip r:embed="rId2"/>
          <a:stretch>
            <a:fillRect/>
          </a:stretch>
        </p:blipFill>
        <p:spPr>
          <a:xfrm>
            <a:off x="8610600" y="2743200"/>
            <a:ext cx="3352800" cy="2757487"/>
          </a:xfrm>
          <a:prstGeom prst="rect">
            <a:avLst/>
          </a:prstGeom>
        </p:spPr>
      </p:pic>
    </p:spTree>
    <p:extLst>
      <p:ext uri="{BB962C8B-B14F-4D97-AF65-F5344CB8AC3E}">
        <p14:creationId xmlns:p14="http://schemas.microsoft.com/office/powerpoint/2010/main" val="274503218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852862"/>
            <a:ext cx="8229600" cy="792162"/>
          </a:xfrm>
        </p:spPr>
        <p:txBody>
          <a:bodyPr/>
          <a:lstStyle/>
          <a:p>
            <a:r>
              <a:rPr lang="en-IE" sz="4000" dirty="0">
                <a:latin typeface="+mj-lt"/>
              </a:rPr>
              <a:t>The Entrepreneurial Mind-set</a:t>
            </a:r>
            <a:endParaRPr lang="en-US" dirty="0">
              <a:latin typeface="+mj-lt"/>
            </a:endParaRPr>
          </a:p>
        </p:txBody>
      </p:sp>
      <p:sp>
        <p:nvSpPr>
          <p:cNvPr id="2" name="Content Placeholder 1"/>
          <p:cNvSpPr>
            <a:spLocks noGrp="1"/>
          </p:cNvSpPr>
          <p:nvPr>
            <p:ph sz="quarter" idx="1"/>
          </p:nvPr>
        </p:nvSpPr>
        <p:spPr>
          <a:xfrm>
            <a:off x="685800" y="1645024"/>
            <a:ext cx="10676965" cy="4360114"/>
          </a:xfrm>
        </p:spPr>
        <p:txBody>
          <a:bodyPr>
            <a:noAutofit/>
          </a:bodyPr>
          <a:lstStyle/>
          <a:p>
            <a:pPr>
              <a:buFont typeface="Wingdings" panose="05000000000000000000" pitchFamily="2" charset="2"/>
              <a:buChar char="q"/>
            </a:pPr>
            <a:r>
              <a:rPr lang="en-US" sz="4000" dirty="0">
                <a:latin typeface="+mj-lt"/>
              </a:rPr>
              <a:t>In summary, all the above principles enable entrepreneurs to put themselves in control of their ventures: </a:t>
            </a:r>
          </a:p>
          <a:p>
            <a:r>
              <a:rPr lang="en-US" sz="4000" dirty="0">
                <a:latin typeface="+mj-lt"/>
              </a:rPr>
              <a:t>Not relying on some preprogrammed flight plan</a:t>
            </a:r>
          </a:p>
          <a:p>
            <a:r>
              <a:rPr lang="en-US" sz="4000" dirty="0">
                <a:latin typeface="+mj-lt"/>
              </a:rPr>
              <a:t>Hence, entrepreneurs should not only navigate the entrepreneurial environment but also appreciate its dynamism and exploit unexpected events</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0553" y="583921"/>
            <a:ext cx="8229600" cy="715962"/>
          </a:xfrm>
        </p:spPr>
        <p:txBody>
          <a:bodyPr>
            <a:normAutofit/>
          </a:bodyPr>
          <a:lstStyle/>
          <a:p>
            <a:pPr algn="ctr"/>
            <a:r>
              <a:rPr lang="en-IE" dirty="0">
                <a:latin typeface="+mj-lt"/>
              </a:rPr>
              <a:t>The Entrepreneurial Mind-set</a:t>
            </a:r>
            <a:endParaRPr lang="en-US" dirty="0">
              <a:latin typeface="+mj-lt"/>
            </a:endParaRPr>
          </a:p>
        </p:txBody>
      </p:sp>
      <p:sp>
        <p:nvSpPr>
          <p:cNvPr id="2" name="Content Placeholder 1"/>
          <p:cNvSpPr>
            <a:spLocks noGrp="1"/>
          </p:cNvSpPr>
          <p:nvPr>
            <p:ph sz="quarter" idx="1"/>
          </p:nvPr>
        </p:nvSpPr>
        <p:spPr>
          <a:xfrm>
            <a:off x="533400" y="1299882"/>
            <a:ext cx="10694894" cy="4401671"/>
          </a:xfrm>
        </p:spPr>
        <p:txBody>
          <a:bodyPr>
            <a:noAutofit/>
          </a:bodyPr>
          <a:lstStyle/>
          <a:p>
            <a:pPr algn="just">
              <a:buNone/>
            </a:pPr>
            <a:r>
              <a:rPr lang="en-US" sz="2400" dirty="0">
                <a:latin typeface="+mj-lt"/>
              </a:rPr>
              <a:t>2. </a:t>
            </a:r>
            <a:r>
              <a:rPr lang="en-US" sz="2400" b="1" dirty="0">
                <a:latin typeface="+mj-lt"/>
              </a:rPr>
              <a:t>COGNITIVE ADAPTABILITY</a:t>
            </a:r>
          </a:p>
          <a:p>
            <a:pPr lvl="2" algn="just">
              <a:buFont typeface="Wingdings" pitchFamily="2" charset="2"/>
              <a:buChar char="Ø"/>
            </a:pPr>
            <a:r>
              <a:rPr lang="en-US" sz="2400" dirty="0">
                <a:latin typeface="+mj-lt"/>
              </a:rPr>
              <a:t>Describes the extend to which entrepreneurs are dynamic, flexible, self-regulating and engaged in the process of generating multiple decision frameworks focused on sensing and processing change in the environment and then acting on them.</a:t>
            </a:r>
          </a:p>
          <a:p>
            <a:pPr lvl="2" algn="just">
              <a:buFont typeface="Wingdings" pitchFamily="2" charset="2"/>
              <a:buChar char="Ø"/>
            </a:pPr>
            <a:r>
              <a:rPr lang="en-US" sz="2400" dirty="0">
                <a:latin typeface="+mj-lt"/>
              </a:rPr>
              <a:t>E.G. generating</a:t>
            </a:r>
          </a:p>
          <a:p>
            <a:pPr lvl="4" algn="just">
              <a:buFont typeface="Wingdings" pitchFamily="2" charset="2"/>
              <a:buChar char="§"/>
            </a:pPr>
            <a:r>
              <a:rPr lang="en-US" sz="2400" dirty="0">
                <a:latin typeface="+mj-lt"/>
              </a:rPr>
              <a:t>Comprehension questions (what do I want to achieve with the creation of this firm?)</a:t>
            </a:r>
          </a:p>
          <a:p>
            <a:pPr lvl="4" algn="just">
              <a:buFont typeface="Wingdings" pitchFamily="2" charset="2"/>
              <a:buChar char="§"/>
            </a:pPr>
            <a:r>
              <a:rPr lang="en-US" sz="2400" dirty="0">
                <a:latin typeface="+mj-lt"/>
              </a:rPr>
              <a:t>Connection questions (how is this problem similar to other problems I have solved before?) </a:t>
            </a:r>
          </a:p>
          <a:p>
            <a:pPr lvl="4" algn="just">
              <a:buFont typeface="Wingdings" pitchFamily="2" charset="2"/>
              <a:buChar char="§"/>
            </a:pPr>
            <a:r>
              <a:rPr lang="en-US" sz="2400" dirty="0">
                <a:latin typeface="+mj-lt"/>
              </a:rPr>
              <a:t>Strategic questions (what strategy/tactic can I use to solve this problem?)</a:t>
            </a:r>
          </a:p>
          <a:p>
            <a:pPr lvl="4" algn="just">
              <a:buFont typeface="Wingdings" pitchFamily="2" charset="2"/>
              <a:buChar char="§"/>
            </a:pPr>
            <a:r>
              <a:rPr lang="en-US" sz="2400" dirty="0">
                <a:latin typeface="+mj-lt"/>
              </a:rPr>
              <a:t>Reflection questions (generating your own feedback: what am I doing?, does it make sense? etc.)</a:t>
            </a:r>
          </a:p>
          <a:p>
            <a:pPr algn="just"/>
            <a:endParaRPr lang="en-US" sz="2400" dirty="0">
              <a:latin typeface="+mj-lt"/>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706" y="664603"/>
            <a:ext cx="8229600" cy="792162"/>
          </a:xfrm>
        </p:spPr>
        <p:txBody>
          <a:bodyPr>
            <a:normAutofit/>
          </a:bodyPr>
          <a:lstStyle/>
          <a:p>
            <a:pPr algn="ctr"/>
            <a:r>
              <a:rPr lang="en-IE" sz="4800" b="1" dirty="0">
                <a:latin typeface="+mj-lt"/>
              </a:rPr>
              <a:t>The Entrepreneurial Mind-set</a:t>
            </a:r>
            <a:endParaRPr lang="en-US" sz="5400" b="1" dirty="0">
              <a:latin typeface="+mj-lt"/>
            </a:endParaRPr>
          </a:p>
        </p:txBody>
      </p:sp>
      <p:sp>
        <p:nvSpPr>
          <p:cNvPr id="2" name="Content Placeholder 1"/>
          <p:cNvSpPr>
            <a:spLocks noGrp="1"/>
          </p:cNvSpPr>
          <p:nvPr>
            <p:ph sz="quarter" idx="1"/>
          </p:nvPr>
        </p:nvSpPr>
        <p:spPr>
          <a:xfrm>
            <a:off x="188259" y="1173162"/>
            <a:ext cx="11147612" cy="5410200"/>
          </a:xfrm>
        </p:spPr>
        <p:txBody>
          <a:bodyPr>
            <a:normAutofit/>
          </a:bodyPr>
          <a:lstStyle/>
          <a:p>
            <a:pPr lvl="1" algn="just">
              <a:buNone/>
            </a:pPr>
            <a:endParaRPr lang="en-US" sz="2800" dirty="0">
              <a:latin typeface="+mj-lt"/>
            </a:endParaRPr>
          </a:p>
          <a:p>
            <a:pPr lvl="1" algn="just">
              <a:buNone/>
            </a:pPr>
            <a:r>
              <a:rPr lang="en-US" sz="2800" dirty="0">
                <a:latin typeface="+mj-lt"/>
              </a:rPr>
              <a:t>3. </a:t>
            </a:r>
            <a:r>
              <a:rPr lang="en-US" sz="2800" b="1" dirty="0">
                <a:latin typeface="+mj-lt"/>
              </a:rPr>
              <a:t>ABILITY TO LEARN FROM FAILURE</a:t>
            </a:r>
          </a:p>
          <a:p>
            <a:pPr lvl="1" algn="just">
              <a:buFont typeface="Wingdings" pitchFamily="2" charset="2"/>
              <a:buChar char="Ø"/>
            </a:pPr>
            <a:r>
              <a:rPr lang="en-US" sz="2800" b="1" dirty="0">
                <a:latin typeface="+mj-lt"/>
              </a:rPr>
              <a:t>Loss orientation</a:t>
            </a:r>
            <a:r>
              <a:rPr lang="en-US" sz="2800" dirty="0">
                <a:latin typeface="+mj-lt"/>
              </a:rPr>
              <a:t>: an approach to grief recovery that involves working through, and processing some aspect of the loss experience and, as a result of this , breaking emotional bonds to the object lost</a:t>
            </a:r>
          </a:p>
          <a:p>
            <a:pPr lvl="1" algn="just">
              <a:buFont typeface="Wingdings" pitchFamily="2" charset="2"/>
              <a:buChar char="Ø"/>
            </a:pPr>
            <a:r>
              <a:rPr lang="en-US" sz="2800" b="1" dirty="0">
                <a:latin typeface="+mj-lt"/>
              </a:rPr>
              <a:t>Restoration orientation</a:t>
            </a:r>
            <a:r>
              <a:rPr lang="en-US" sz="2800" dirty="0">
                <a:latin typeface="+mj-lt"/>
              </a:rPr>
              <a:t>: an approach to grief recovery based on both avoidance and proactiveness toward secondary sources of stress</a:t>
            </a:r>
          </a:p>
          <a:p>
            <a:pPr lvl="3" algn="just">
              <a:buFont typeface="Wingdings" pitchFamily="2" charset="2"/>
              <a:buChar char="Ø"/>
            </a:pPr>
            <a:r>
              <a:rPr lang="en-US" sz="2800" dirty="0">
                <a:solidFill>
                  <a:srgbClr val="FF0000"/>
                </a:solidFill>
                <a:latin typeface="+mj-lt"/>
              </a:rPr>
              <a:t>E.g. joining the unemployment line, selling the house, requiring the children to change school, answering the ‘why’ questions</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864" y="739588"/>
            <a:ext cx="10871200" cy="762000"/>
          </a:xfrm>
        </p:spPr>
        <p:txBody>
          <a:bodyPr>
            <a:normAutofit fontScale="90000"/>
          </a:bodyPr>
          <a:lstStyle/>
          <a:p>
            <a:pPr algn="ctr"/>
            <a:br>
              <a:rPr lang="en-US" b="1" dirty="0">
                <a:latin typeface="+mj-lt"/>
              </a:rPr>
            </a:br>
            <a:r>
              <a:rPr lang="en-US" sz="4900" dirty="0">
                <a:latin typeface="+mj-lt"/>
              </a:rPr>
              <a:t>Common Myths About Entrepreneurs</a:t>
            </a:r>
            <a:br>
              <a:rPr lang="en-US" dirty="0">
                <a:latin typeface="+mj-lt"/>
              </a:rPr>
            </a:br>
            <a:endParaRPr lang="en-US" dirty="0">
              <a:latin typeface="+mj-lt"/>
            </a:endParaRPr>
          </a:p>
        </p:txBody>
      </p:sp>
      <p:sp>
        <p:nvSpPr>
          <p:cNvPr id="3" name="Content Placeholder 2"/>
          <p:cNvSpPr>
            <a:spLocks noGrp="1"/>
          </p:cNvSpPr>
          <p:nvPr>
            <p:ph sz="quarter" idx="1"/>
          </p:nvPr>
        </p:nvSpPr>
        <p:spPr>
          <a:xfrm>
            <a:off x="816864" y="1501588"/>
            <a:ext cx="10558272" cy="4616824"/>
          </a:xfrm>
        </p:spPr>
        <p:txBody>
          <a:bodyPr>
            <a:normAutofit lnSpcReduction="10000"/>
          </a:bodyPr>
          <a:lstStyle/>
          <a:p>
            <a:r>
              <a:rPr lang="en-US" b="1" dirty="0">
                <a:latin typeface="+mj-lt"/>
              </a:rPr>
              <a:t>Myth 1: Entrepreneurs Are Born, Not Made</a:t>
            </a:r>
          </a:p>
          <a:p>
            <a:pPr lvl="1" algn="just"/>
            <a:r>
              <a:rPr lang="en-US" sz="3200" dirty="0">
                <a:latin typeface="+mj-lt"/>
              </a:rPr>
              <a:t>This myth is based on the mistaken belief that some people are genetically predisposed to be entrepreneurs. </a:t>
            </a:r>
          </a:p>
          <a:p>
            <a:pPr lvl="1" algn="just"/>
            <a:r>
              <a:rPr lang="en-US" sz="3200" dirty="0">
                <a:latin typeface="+mj-lt"/>
              </a:rPr>
              <a:t>Result of hundreds of stud­ies on the psychological and sociological makeup of entrepreneurs is that entrepreneurs are not genetically different from other people</a:t>
            </a:r>
          </a:p>
          <a:p>
            <a:pPr lvl="1" algn="just"/>
            <a:r>
              <a:rPr lang="en-US" sz="3200" dirty="0">
                <a:latin typeface="+mj-lt"/>
              </a:rPr>
              <a:t>Whether someone does or doesn't is a function of the environment, life experiences, and personal choices. </a:t>
            </a:r>
          </a:p>
          <a:p>
            <a:pPr lvl="1" algn="just"/>
            <a:r>
              <a:rPr lang="en-US" sz="3200" dirty="0">
                <a:latin typeface="+mj-lt"/>
              </a:rPr>
              <a:t>However, studies indicate that people with parents who were self-employed or had direct observation of other entrepreneurs are likely to be­come entrepreneurs. </a:t>
            </a:r>
          </a:p>
          <a:p>
            <a:endParaRPr lang="en-US" dirty="0">
              <a:latin typeface="+mj-lt"/>
            </a:endParaRPr>
          </a:p>
        </p:txBody>
      </p:sp>
    </p:spTree>
    <p:extLst>
      <p:ext uri="{BB962C8B-B14F-4D97-AF65-F5344CB8AC3E}">
        <p14:creationId xmlns:p14="http://schemas.microsoft.com/office/powerpoint/2010/main" val="397698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699247"/>
            <a:ext cx="10871200" cy="990600"/>
          </a:xfrm>
        </p:spPr>
        <p:txBody>
          <a:bodyPr>
            <a:normAutofit fontScale="90000"/>
          </a:bodyPr>
          <a:lstStyle/>
          <a:p>
            <a:pPr algn="ctr"/>
            <a:br>
              <a:rPr lang="en-US" b="1"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Myth 2: Entrepreneurs Are Gamblers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981634" y="1689847"/>
            <a:ext cx="10354237" cy="4468906"/>
          </a:xfrm>
        </p:spPr>
        <p:txBody>
          <a:bodyPr>
            <a:normAutofit fontScale="92500" lnSpcReduction="20000"/>
          </a:bodyPr>
          <a:lstStyle/>
          <a:p>
            <a:r>
              <a:rPr lang="en-US" sz="4000" dirty="0">
                <a:latin typeface="+mj-lt"/>
              </a:rPr>
              <a:t>A second myth about entrepreneurs is that they are gamblers and take big risks. </a:t>
            </a:r>
          </a:p>
          <a:p>
            <a:r>
              <a:rPr lang="en-US" sz="4000" dirty="0">
                <a:latin typeface="+mj-lt"/>
              </a:rPr>
              <a:t>The truth is, entrepreneurs are usually </a:t>
            </a:r>
            <a:r>
              <a:rPr lang="en-US" sz="4000" b="1" dirty="0">
                <a:latin typeface="+mj-lt"/>
              </a:rPr>
              <a:t>moderate risk takers, </a:t>
            </a:r>
            <a:r>
              <a:rPr lang="en-US" sz="4000" dirty="0">
                <a:latin typeface="+mj-lt"/>
              </a:rPr>
              <a:t>as are most people.</a:t>
            </a:r>
            <a:endParaRPr lang="en-US" sz="4000" baseline="30000" dirty="0">
              <a:latin typeface="+mj-lt"/>
            </a:endParaRPr>
          </a:p>
          <a:p>
            <a:r>
              <a:rPr lang="en-US" sz="4000" dirty="0">
                <a:latin typeface="+mj-lt"/>
              </a:rPr>
              <a:t> This finding is affirmed by The Hartford's 2013 Small Business Success Study. </a:t>
            </a:r>
          </a:p>
          <a:p>
            <a:r>
              <a:rPr lang="en-US" sz="4000" dirty="0">
                <a:latin typeface="+mj-lt"/>
              </a:rPr>
              <a:t>The study conducted a survey of 2,600 business owners. A total of 79 percent of the participants rated themselves as conservative rather than risky.</a:t>
            </a:r>
          </a:p>
        </p:txBody>
      </p:sp>
    </p:spTree>
    <p:extLst>
      <p:ext uri="{BB962C8B-B14F-4D97-AF65-F5344CB8AC3E}">
        <p14:creationId xmlns:p14="http://schemas.microsoft.com/office/powerpoint/2010/main" val="3612220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864" y="968188"/>
            <a:ext cx="10465218" cy="990600"/>
          </a:xfrm>
        </p:spPr>
        <p:txBody>
          <a:bodyPr>
            <a:normAutofit fontScale="90000"/>
          </a:bodyPr>
          <a:lstStyle/>
          <a:p>
            <a:pPr algn="ctr"/>
            <a:br>
              <a:rPr lang="en-US" b="1" dirty="0">
                <a:latin typeface="+mj-lt"/>
              </a:rPr>
            </a:br>
            <a:r>
              <a:rPr lang="en-US" sz="4000" dirty="0">
                <a:latin typeface="+mj-lt"/>
              </a:rPr>
              <a:t>Myth 3: Entrepreneurs Are Motivated Primarily by Money</a:t>
            </a:r>
            <a:br>
              <a:rPr lang="en-US" dirty="0">
                <a:latin typeface="+mj-lt"/>
              </a:rPr>
            </a:br>
            <a:endParaRPr lang="en-US" dirty="0">
              <a:latin typeface="+mj-lt"/>
            </a:endParaRPr>
          </a:p>
        </p:txBody>
      </p:sp>
      <p:sp>
        <p:nvSpPr>
          <p:cNvPr id="3" name="Content Placeholder 2"/>
          <p:cNvSpPr>
            <a:spLocks noGrp="1"/>
          </p:cNvSpPr>
          <p:nvPr>
            <p:ph sz="quarter" idx="1"/>
          </p:nvPr>
        </p:nvSpPr>
        <p:spPr>
          <a:xfrm>
            <a:off x="978229" y="2339788"/>
            <a:ext cx="10871200" cy="3124200"/>
          </a:xfrm>
        </p:spPr>
        <p:txBody>
          <a:bodyPr>
            <a:normAutofit/>
          </a:bodyPr>
          <a:lstStyle/>
          <a:p>
            <a:r>
              <a:rPr lang="en-US" sz="9600" dirty="0">
                <a:latin typeface="Times New Roman" panose="02020603050405020304" pitchFamily="18" charset="0"/>
                <a:cs typeface="Times New Roman" panose="02020603050405020304" pitchFamily="18" charset="0"/>
              </a:rPr>
              <a:t>What is your view?</a:t>
            </a:r>
          </a:p>
        </p:txBody>
      </p:sp>
    </p:spTree>
    <p:extLst>
      <p:ext uri="{BB962C8B-B14F-4D97-AF65-F5344CB8AC3E}">
        <p14:creationId xmlns:p14="http://schemas.microsoft.com/office/powerpoint/2010/main" val="404031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768" y="551330"/>
            <a:ext cx="11078464" cy="990600"/>
          </a:xfrm>
        </p:spPr>
        <p:txBody>
          <a:bodyPr>
            <a:normAutofit fontScale="90000"/>
          </a:bodyPr>
          <a:lstStyle/>
          <a:p>
            <a:pPr algn="ctr"/>
            <a:br>
              <a:rPr lang="en-US" b="1" dirty="0">
                <a:latin typeface="+mj-lt"/>
              </a:rPr>
            </a:br>
            <a:r>
              <a:rPr lang="en-US" sz="4000" dirty="0">
                <a:latin typeface="+mj-lt"/>
              </a:rPr>
              <a:t>Myth 4: Entrepreneurs Should Be Young and Energetic</a:t>
            </a:r>
            <a:br>
              <a:rPr lang="en-US" dirty="0">
                <a:latin typeface="+mj-lt"/>
              </a:rPr>
            </a:br>
            <a:endParaRPr lang="en-US" dirty="0">
              <a:latin typeface="+mj-lt"/>
            </a:endParaRPr>
          </a:p>
        </p:txBody>
      </p:sp>
      <p:sp>
        <p:nvSpPr>
          <p:cNvPr id="3" name="Content Placeholder 2"/>
          <p:cNvSpPr>
            <a:spLocks noGrp="1"/>
          </p:cNvSpPr>
          <p:nvPr>
            <p:ph sz="quarter" idx="1"/>
          </p:nvPr>
        </p:nvSpPr>
        <p:spPr>
          <a:xfrm>
            <a:off x="806824" y="1541930"/>
            <a:ext cx="10246659" cy="4764740"/>
          </a:xfrm>
        </p:spPr>
        <p:txBody>
          <a:bodyPr>
            <a:normAutofit fontScale="85000" lnSpcReduction="10000"/>
          </a:bodyPr>
          <a:lstStyle/>
          <a:p>
            <a:pPr algn="just"/>
            <a:r>
              <a:rPr lang="en-US" dirty="0">
                <a:latin typeface="+mj-lt"/>
              </a:rPr>
              <a:t>Entrepreneurial activity is fairly evenly spread out over age ranges (Kauffman Foundation and LegalZoom, 2012) </a:t>
            </a:r>
          </a:p>
          <a:p>
            <a:pPr algn="just"/>
            <a:r>
              <a:rPr lang="en-US" dirty="0">
                <a:latin typeface="+mj-lt"/>
              </a:rPr>
              <a:t>It is important to be energetic</a:t>
            </a:r>
          </a:p>
          <a:p>
            <a:pPr algn="just"/>
            <a:r>
              <a:rPr lang="en-US" dirty="0">
                <a:latin typeface="+mj-lt"/>
              </a:rPr>
              <a:t> Investors often cite the </a:t>
            </a:r>
            <a:r>
              <a:rPr lang="en-US" dirty="0">
                <a:solidFill>
                  <a:srgbClr val="FF0000"/>
                </a:solidFill>
                <a:latin typeface="+mj-lt"/>
              </a:rPr>
              <a:t>strength</a:t>
            </a:r>
            <a:r>
              <a:rPr lang="en-US" dirty="0">
                <a:latin typeface="+mj-lt"/>
              </a:rPr>
              <a:t> of the entrepreneur (or team of entrepreneurs) as their most important criterion in the decision to fund new ventures. </a:t>
            </a:r>
          </a:p>
          <a:p>
            <a:pPr algn="just"/>
            <a:r>
              <a:rPr lang="en-US" dirty="0">
                <a:latin typeface="+mj-lt"/>
              </a:rPr>
              <a:t>In fact, venture capi­talists often express that they would rather fund a strong entrepreneur with </a:t>
            </a:r>
            <a:r>
              <a:rPr lang="en-US" dirty="0">
                <a:solidFill>
                  <a:srgbClr val="FF0000"/>
                </a:solidFill>
                <a:latin typeface="+mj-lt"/>
              </a:rPr>
              <a:t>a mediocre business idea than fund a strong business idea and a mediocre entrepreneur. </a:t>
            </a:r>
          </a:p>
          <a:p>
            <a:pPr algn="just"/>
            <a:r>
              <a:rPr lang="en-US" dirty="0">
                <a:latin typeface="+mj-lt"/>
              </a:rPr>
              <a:t>What makes an entrepreneur "strong" in the eyes of an investor is </a:t>
            </a:r>
            <a:r>
              <a:rPr lang="en-US" dirty="0">
                <a:solidFill>
                  <a:srgbClr val="FF0000"/>
                </a:solidFill>
                <a:latin typeface="+mj-lt"/>
              </a:rPr>
              <a:t>experience in the area of the proposed business, skills and abilities that will help the business, a solid reputation, a track record of success, and passion about the business idea. </a:t>
            </a:r>
          </a:p>
          <a:p>
            <a:pPr marL="0" indent="0" algn="just">
              <a:buNone/>
            </a:pPr>
            <a:r>
              <a:rPr lang="en-US" dirty="0">
                <a:latin typeface="+mj-lt"/>
              </a:rPr>
              <a:t>The first 4 of these 5 qualities favor older rather than younger entrepreneurs.</a:t>
            </a:r>
          </a:p>
          <a:p>
            <a:endParaRPr lang="en-US" dirty="0">
              <a:latin typeface="+mj-lt"/>
            </a:endParaRPr>
          </a:p>
        </p:txBody>
      </p:sp>
    </p:spTree>
    <p:extLst>
      <p:ext uri="{BB962C8B-B14F-4D97-AF65-F5344CB8AC3E}">
        <p14:creationId xmlns:p14="http://schemas.microsoft.com/office/powerpoint/2010/main" val="335407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latin typeface="+mj-lt"/>
              </a:rPr>
            </a:br>
            <a:r>
              <a:rPr lang="en-US" dirty="0">
                <a:latin typeface="+mj-lt"/>
              </a:rPr>
              <a:t>Myth 5: Entrepreneurs Love the Spotlight</a:t>
            </a:r>
            <a:br>
              <a:rPr lang="en-US" dirty="0">
                <a:latin typeface="+mj-lt"/>
              </a:rPr>
            </a:br>
            <a:endParaRPr lang="en-US" dirty="0">
              <a:latin typeface="+mj-lt"/>
            </a:endParaRPr>
          </a:p>
        </p:txBody>
      </p:sp>
      <p:sp>
        <p:nvSpPr>
          <p:cNvPr id="3" name="Content Placeholder 2"/>
          <p:cNvSpPr>
            <a:spLocks noGrp="1"/>
          </p:cNvSpPr>
          <p:nvPr>
            <p:ph sz="quarter" idx="1"/>
          </p:nvPr>
        </p:nvSpPr>
        <p:spPr>
          <a:xfrm>
            <a:off x="937888" y="2335306"/>
            <a:ext cx="10871200" cy="3048000"/>
          </a:xfrm>
        </p:spPr>
        <p:txBody>
          <a:bodyPr>
            <a:normAutofit/>
          </a:bodyPr>
          <a:lstStyle/>
          <a:p>
            <a:r>
              <a:rPr lang="en-US" sz="9600" dirty="0">
                <a:latin typeface="+mj-lt"/>
              </a:rPr>
              <a:t>What do you think?</a:t>
            </a:r>
          </a:p>
        </p:txBody>
      </p:sp>
    </p:spTree>
    <p:extLst>
      <p:ext uri="{BB962C8B-B14F-4D97-AF65-F5344CB8AC3E}">
        <p14:creationId xmlns:p14="http://schemas.microsoft.com/office/powerpoint/2010/main" val="155749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27673"/>
            <a:ext cx="8229600" cy="792162"/>
          </a:xfrm>
        </p:spPr>
        <p:txBody>
          <a:bodyPr/>
          <a:lstStyle/>
          <a:p>
            <a:pPr algn="ctr"/>
            <a:r>
              <a:rPr lang="en-US" dirty="0">
                <a:latin typeface="Times New Roman" panose="02020603050405020304" pitchFamily="18" charset="0"/>
                <a:cs typeface="Times New Roman" panose="02020603050405020304" pitchFamily="18" charset="0"/>
              </a:rPr>
              <a:t>COURSE OUTLINE</a:t>
            </a:r>
          </a:p>
        </p:txBody>
      </p:sp>
      <p:sp>
        <p:nvSpPr>
          <p:cNvPr id="3" name="Content Placeholder 2"/>
          <p:cNvSpPr>
            <a:spLocks noGrp="1"/>
          </p:cNvSpPr>
          <p:nvPr>
            <p:ph sz="quarter" idx="1"/>
          </p:nvPr>
        </p:nvSpPr>
        <p:spPr>
          <a:xfrm>
            <a:off x="972670" y="1277470"/>
            <a:ext cx="11125200" cy="5410200"/>
          </a:xfrm>
        </p:spPr>
        <p:txBody>
          <a:bodyPr>
            <a:normAutofit/>
          </a:bodyPr>
          <a:lstStyle/>
          <a:p>
            <a:pPr>
              <a:buNone/>
            </a:pPr>
            <a:endParaRPr lang="en-US" sz="3600" dirty="0">
              <a:latin typeface="Times New Roman" panose="02020603050405020304" pitchFamily="18" charset="0"/>
              <a:cs typeface="Times New Roman" panose="02020603050405020304" pitchFamily="18" charset="0"/>
            </a:endParaRPr>
          </a:p>
          <a:p>
            <a:pPr>
              <a:buNone/>
            </a:pPr>
            <a:r>
              <a:rPr lang="en-US" sz="3600" dirty="0">
                <a:latin typeface="Times New Roman" panose="02020603050405020304" pitchFamily="18" charset="0"/>
                <a:cs typeface="Times New Roman" panose="02020603050405020304" pitchFamily="18" charset="0"/>
              </a:rPr>
              <a:t>7. </a:t>
            </a:r>
            <a:r>
              <a:rPr lang="en-US" sz="3600" b="1" dirty="0">
                <a:latin typeface="Times New Roman" panose="02020603050405020304" pitchFamily="18" charset="0"/>
                <a:cs typeface="Times New Roman" panose="02020603050405020304" pitchFamily="18" charset="0"/>
              </a:rPr>
              <a:t>Managing and growing the venture</a:t>
            </a:r>
            <a:endParaRPr lang="en-US" sz="3600" dirty="0">
              <a:latin typeface="Times New Roman" panose="02020603050405020304" pitchFamily="18" charset="0"/>
              <a:cs typeface="Times New Roman" panose="02020603050405020304" pitchFamily="18" charset="0"/>
            </a:endParaRPr>
          </a:p>
          <a:p>
            <a:pPr lvl="2">
              <a:buFont typeface="Wingdings" pitchFamily="2" charset="2"/>
              <a:buChar char="Ø"/>
            </a:pPr>
            <a:r>
              <a:rPr lang="en-US" sz="3600" dirty="0">
                <a:latin typeface="Times New Roman" panose="02020603050405020304" pitchFamily="18" charset="0"/>
                <a:cs typeface="Times New Roman" panose="02020603050405020304" pitchFamily="18" charset="0"/>
              </a:rPr>
              <a:t>Possible growth opportunities</a:t>
            </a:r>
          </a:p>
          <a:p>
            <a:pPr lvl="2">
              <a:buFont typeface="Wingdings" pitchFamily="2" charset="2"/>
              <a:buChar char="Ø"/>
            </a:pPr>
            <a:r>
              <a:rPr lang="en-US" sz="3600" dirty="0">
                <a:latin typeface="Times New Roman" panose="02020603050405020304" pitchFamily="18" charset="0"/>
                <a:cs typeface="Times New Roman" panose="02020603050405020304" pitchFamily="18" charset="0"/>
              </a:rPr>
              <a:t>Challenges for business growth</a:t>
            </a:r>
          </a:p>
          <a:p>
            <a:pPr lvl="2">
              <a:buFont typeface="Wingdings" pitchFamily="2" charset="2"/>
              <a:buChar char="Ø"/>
            </a:pPr>
            <a:r>
              <a:rPr lang="en-US" sz="3600" dirty="0">
                <a:latin typeface="Times New Roman" panose="02020603050405020304" pitchFamily="18" charset="0"/>
                <a:cs typeface="Times New Roman" panose="02020603050405020304" pitchFamily="18" charset="0"/>
              </a:rPr>
              <a:t>Going Global</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RECOMMENDED BOOKS </a:t>
            </a:r>
          </a:p>
        </p:txBody>
      </p:sp>
      <p:sp>
        <p:nvSpPr>
          <p:cNvPr id="3" name="Content Placeholder 2"/>
          <p:cNvSpPr>
            <a:spLocks noGrp="1"/>
          </p:cNvSpPr>
          <p:nvPr>
            <p:ph sz="quarter" idx="1"/>
          </p:nvPr>
        </p:nvSpPr>
        <p:spPr>
          <a:xfrm>
            <a:off x="838200" y="1694328"/>
            <a:ext cx="10515600" cy="4858871"/>
          </a:xfrm>
        </p:spPr>
        <p:txBody>
          <a:bodyPr/>
          <a:lstStyle/>
          <a:p>
            <a:pPr lvl="0"/>
            <a:r>
              <a:rPr lang="en-IE" sz="3600" dirty="0">
                <a:latin typeface="Times New Roman" panose="02020603050405020304" pitchFamily="18" charset="0"/>
                <a:cs typeface="Times New Roman" panose="02020603050405020304" pitchFamily="18" charset="0"/>
              </a:rPr>
              <a:t>Bruce R. </a:t>
            </a:r>
            <a:r>
              <a:rPr lang="en-IE" sz="3600" dirty="0" err="1">
                <a:latin typeface="Times New Roman" panose="02020603050405020304" pitchFamily="18" charset="0"/>
                <a:cs typeface="Times New Roman" panose="02020603050405020304" pitchFamily="18" charset="0"/>
              </a:rPr>
              <a:t>Barringer</a:t>
            </a:r>
            <a:r>
              <a:rPr lang="en-IE" sz="3600" dirty="0">
                <a:latin typeface="Times New Roman" panose="02020603050405020304" pitchFamily="18" charset="0"/>
                <a:cs typeface="Times New Roman" panose="02020603050405020304" pitchFamily="18" charset="0"/>
              </a:rPr>
              <a:t> and R. Duane Ireland, 2016 Entrepreneurship: successfully launching New Ventures</a:t>
            </a:r>
            <a:endParaRPr lang="en-US" sz="3600" dirty="0">
              <a:latin typeface="Times New Roman" panose="02020603050405020304" pitchFamily="18" charset="0"/>
              <a:cs typeface="Times New Roman" panose="02020603050405020304" pitchFamily="18" charset="0"/>
            </a:endParaRPr>
          </a:p>
          <a:p>
            <a:pPr lvl="0"/>
            <a:r>
              <a:rPr lang="en-IE" sz="3600" dirty="0">
                <a:latin typeface="Times New Roman" panose="02020603050405020304" pitchFamily="18" charset="0"/>
                <a:cs typeface="Times New Roman" panose="02020603050405020304" pitchFamily="18" charset="0"/>
              </a:rPr>
              <a:t>Robert D. </a:t>
            </a:r>
            <a:r>
              <a:rPr lang="en-IE" sz="3600" dirty="0" err="1">
                <a:latin typeface="Times New Roman" panose="02020603050405020304" pitchFamily="18" charset="0"/>
                <a:cs typeface="Times New Roman" panose="02020603050405020304" pitchFamily="18" charset="0"/>
              </a:rPr>
              <a:t>Hisrich</a:t>
            </a:r>
            <a:r>
              <a:rPr lang="en-IE" sz="3600" dirty="0">
                <a:latin typeface="Times New Roman" panose="02020603050405020304" pitchFamily="18" charset="0"/>
                <a:cs typeface="Times New Roman" panose="02020603050405020304" pitchFamily="18" charset="0"/>
              </a:rPr>
              <a:t> and Michael  P. Peters  1998 Entrepreneurship Irwin/McGraw-Hill, 4</a:t>
            </a:r>
            <a:r>
              <a:rPr lang="en-IE" sz="3600" baseline="30000" dirty="0">
                <a:latin typeface="Times New Roman" panose="02020603050405020304" pitchFamily="18" charset="0"/>
                <a:cs typeface="Times New Roman" panose="02020603050405020304" pitchFamily="18" charset="0"/>
              </a:rPr>
              <a:t>th</a:t>
            </a:r>
            <a:r>
              <a:rPr lang="en-IE" sz="3600" dirty="0">
                <a:latin typeface="Times New Roman" panose="02020603050405020304" pitchFamily="18" charset="0"/>
                <a:cs typeface="Times New Roman" panose="02020603050405020304" pitchFamily="18" charset="0"/>
              </a:rPr>
              <a:t> edition</a:t>
            </a:r>
            <a:endParaRPr lang="en-US" sz="3600" dirty="0">
              <a:latin typeface="Times New Roman" panose="02020603050405020304" pitchFamily="18" charset="0"/>
              <a:cs typeface="Times New Roman" panose="02020603050405020304" pitchFamily="18" charset="0"/>
            </a:endParaRPr>
          </a:p>
          <a:p>
            <a:pPr lvl="0"/>
            <a:r>
              <a:rPr lang="en-IE" sz="3600" dirty="0">
                <a:latin typeface="Times New Roman" panose="02020603050405020304" pitchFamily="18" charset="0"/>
                <a:cs typeface="Times New Roman" panose="02020603050405020304" pitchFamily="18" charset="0"/>
              </a:rPr>
              <a:t>Jeffry A. Timmons and Stephen Spinelli, Jnr 2007 New Venture Creation: Entrepreneurship for the 21</a:t>
            </a:r>
            <a:r>
              <a:rPr lang="en-IE" sz="3600" baseline="30000" dirty="0">
                <a:latin typeface="Times New Roman" panose="02020603050405020304" pitchFamily="18" charset="0"/>
                <a:cs typeface="Times New Roman" panose="02020603050405020304" pitchFamily="18" charset="0"/>
              </a:rPr>
              <a:t>st</a:t>
            </a:r>
            <a:r>
              <a:rPr lang="en-IE" sz="3600" dirty="0">
                <a:latin typeface="Times New Roman" panose="02020603050405020304" pitchFamily="18" charset="0"/>
                <a:cs typeface="Times New Roman" panose="02020603050405020304" pitchFamily="18" charset="0"/>
              </a:rPr>
              <a:t> Century, McGraw-Hill/ Irwin 7</a:t>
            </a:r>
            <a:r>
              <a:rPr lang="en-IE" sz="3600" baseline="30000" dirty="0">
                <a:latin typeface="Times New Roman" panose="02020603050405020304" pitchFamily="18" charset="0"/>
                <a:cs typeface="Times New Roman" panose="02020603050405020304" pitchFamily="18" charset="0"/>
              </a:rPr>
              <a:t>th</a:t>
            </a:r>
            <a:r>
              <a:rPr lang="en-IE" sz="3600" dirty="0">
                <a:latin typeface="Times New Roman" panose="02020603050405020304" pitchFamily="18" charset="0"/>
                <a:cs typeface="Times New Roman" panose="02020603050405020304" pitchFamily="18" charset="0"/>
              </a:rPr>
              <a:t> Edition </a:t>
            </a:r>
            <a:endParaRPr lang="en-US" sz="3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22607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CA" sz="3600" spc="-30" dirty="0">
                <a:latin typeface="Times New Roman" panose="02020603050405020304" pitchFamily="18" charset="0"/>
                <a:cs typeface="Times New Roman" panose="02020603050405020304" pitchFamily="18" charset="0"/>
              </a:rPr>
              <a:t>INTRODUTION TO ENTREPRENEURSHIP</a:t>
            </a:r>
            <a:endParaRPr lang="en-US" sz="3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6ABD4BF-0A6E-4875-8551-2E2478DFD786}"/>
              </a:ext>
            </a:extLst>
          </p:cNvPr>
          <p:cNvSpPr/>
          <p:nvPr/>
        </p:nvSpPr>
        <p:spPr>
          <a:xfrm>
            <a:off x="7011758" y="1169893"/>
            <a:ext cx="2568388" cy="914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LECTURE ONE</a:t>
            </a:r>
            <a:endParaRPr lang="en-GH" b="1"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9A892F-6825-4449-9F0D-EA0CA9EEA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440" y="3450813"/>
            <a:ext cx="6904078" cy="2721388"/>
          </a:xfrm>
          <a:prstGeom prst="rect">
            <a:avLst/>
          </a:prstGeom>
        </p:spPr>
      </p:pic>
    </p:spTree>
    <p:extLst>
      <p:ext uri="{BB962C8B-B14F-4D97-AF65-F5344CB8AC3E}">
        <p14:creationId xmlns:p14="http://schemas.microsoft.com/office/powerpoint/2010/main" val="291665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785626"/>
            <a:ext cx="10668000" cy="792162"/>
          </a:xfrm>
        </p:spPr>
        <p:txBody>
          <a:bodyPr>
            <a:normAutofit/>
          </a:bodyPr>
          <a:lstStyle/>
          <a:p>
            <a:pPr algn="ctr"/>
            <a:r>
              <a:rPr lang="en-IE" sz="3200" b="1" dirty="0">
                <a:latin typeface="Times New Roman" panose="02020603050405020304" pitchFamily="18" charset="0"/>
                <a:cs typeface="Times New Roman" panose="02020603050405020304" pitchFamily="18" charset="0"/>
              </a:rPr>
              <a:t>INTRODUCTION</a:t>
            </a:r>
            <a:endParaRPr lang="en-US" sz="3200" b="1"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sz="quarter" idx="1"/>
          </p:nvPr>
        </p:nvSpPr>
        <p:spPr>
          <a:xfrm>
            <a:off x="900952" y="1371600"/>
            <a:ext cx="10833847" cy="5187820"/>
          </a:xfrm>
        </p:spPr>
        <p:txBody>
          <a:bodyPr>
            <a:noAutofit/>
          </a:bodyPr>
          <a:lstStyle/>
          <a:p>
            <a:r>
              <a:rPr lang="en-US" dirty="0">
                <a:latin typeface="Times New Roman" panose="02020603050405020304" pitchFamily="18" charset="0"/>
                <a:cs typeface="Times New Roman" panose="02020603050405020304" pitchFamily="18" charset="0"/>
              </a:rPr>
              <a:t>The most dominant questions often raised by individuals, students, academics and government officials are;</a:t>
            </a:r>
          </a:p>
          <a:p>
            <a:pPr lvl="2">
              <a:buNone/>
            </a:pPr>
            <a:r>
              <a:rPr lang="en-US" sz="2800" dirty="0">
                <a:solidFill>
                  <a:srgbClr val="FF0000"/>
                </a:solidFill>
                <a:latin typeface="Times New Roman" panose="02020603050405020304" pitchFamily="18" charset="0"/>
                <a:cs typeface="Times New Roman" panose="02020603050405020304" pitchFamily="18" charset="0"/>
              </a:rPr>
              <a:t>Who is an Entrepreneur?</a:t>
            </a:r>
          </a:p>
          <a:p>
            <a:pPr lvl="2">
              <a:buNone/>
            </a:pPr>
            <a:r>
              <a:rPr lang="en-US" sz="2800" dirty="0">
                <a:solidFill>
                  <a:srgbClr val="FF0000"/>
                </a:solidFill>
                <a:latin typeface="Times New Roman" panose="02020603050405020304" pitchFamily="18" charset="0"/>
                <a:cs typeface="Times New Roman" panose="02020603050405020304" pitchFamily="18" charset="0"/>
              </a:rPr>
              <a:t>What is entrepreneurship?</a:t>
            </a:r>
          </a:p>
          <a:p>
            <a:pPr lvl="2">
              <a:buNone/>
            </a:pPr>
            <a:r>
              <a:rPr lang="en-US" sz="2800" dirty="0">
                <a:solidFill>
                  <a:srgbClr val="FF0000"/>
                </a:solidFill>
                <a:latin typeface="Times New Roman" panose="02020603050405020304" pitchFamily="18" charset="0"/>
                <a:cs typeface="Times New Roman" panose="02020603050405020304" pitchFamily="18" charset="0"/>
              </a:rPr>
              <a:t>What is an entrepreneurial process? </a:t>
            </a:r>
          </a:p>
          <a:p>
            <a:pPr>
              <a:buFont typeface="Wingdings" pitchFamily="2" charset="2"/>
              <a:buChar char="§"/>
            </a:pPr>
            <a:r>
              <a:rPr lang="en-US" dirty="0">
                <a:latin typeface="Times New Roman" panose="02020603050405020304" pitchFamily="18" charset="0"/>
                <a:cs typeface="Times New Roman" panose="02020603050405020304" pitchFamily="18" charset="0"/>
              </a:rPr>
              <a:t>Answers to these questions remain largely differentiated depending on one’s standpoint as either an economist, a  psychologist, a businessman etc.</a:t>
            </a:r>
          </a:p>
          <a:p>
            <a:pPr>
              <a:buFont typeface="Wingdings" pitchFamily="2" charset="2"/>
              <a:buChar char="§"/>
            </a:pPr>
            <a:r>
              <a:rPr lang="en-US" dirty="0">
                <a:latin typeface="Times New Roman" panose="02020603050405020304" pitchFamily="18" charset="0"/>
                <a:cs typeface="Times New Roman" panose="02020603050405020304" pitchFamily="18" charset="0"/>
              </a:rPr>
              <a:t>However, the differing perspectives tend to centralize around certain behavior variables: </a:t>
            </a:r>
            <a:r>
              <a:rPr lang="en-US" b="1" i="1" dirty="0">
                <a:latin typeface="Times New Roman" panose="02020603050405020304" pitchFamily="18" charset="0"/>
                <a:cs typeface="Times New Roman" panose="02020603050405020304" pitchFamily="18" charset="0"/>
              </a:rPr>
              <a:t>initiative taking, organizational ability, and acceptance of risk or failure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4024" y="906650"/>
            <a:ext cx="9229165" cy="715962"/>
          </a:xfrm>
        </p:spPr>
        <p:txBody>
          <a:bodyPr>
            <a:normAutofit/>
          </a:bodyPr>
          <a:lstStyle/>
          <a:p>
            <a:pPr algn="ctr"/>
            <a:r>
              <a:rPr lang="en-US" sz="3600" b="1" dirty="0">
                <a:latin typeface="+mj-lt"/>
              </a:rPr>
              <a:t>DEFINITION OF </a:t>
            </a:r>
            <a:r>
              <a:rPr lang="en-IE" sz="3600" b="1" dirty="0">
                <a:latin typeface="+mj-lt"/>
              </a:rPr>
              <a:t>ENTREPRENEURSHIP</a:t>
            </a:r>
            <a:endParaRPr lang="en-US" sz="3600" b="1" dirty="0">
              <a:latin typeface="+mj-lt"/>
            </a:endParaRPr>
          </a:p>
        </p:txBody>
      </p:sp>
      <p:sp>
        <p:nvSpPr>
          <p:cNvPr id="2" name="Content Placeholder 1"/>
          <p:cNvSpPr>
            <a:spLocks noGrp="1"/>
          </p:cNvSpPr>
          <p:nvPr>
            <p:ph sz="quarter" idx="1"/>
          </p:nvPr>
        </p:nvSpPr>
        <p:spPr>
          <a:xfrm>
            <a:off x="699247" y="1801905"/>
            <a:ext cx="10663518" cy="4666129"/>
          </a:xfrm>
        </p:spPr>
        <p:txBody>
          <a:bodyPr>
            <a:normAutofit/>
          </a:bodyPr>
          <a:lstStyle/>
          <a:p>
            <a:pPr algn="just"/>
            <a:r>
              <a:rPr lang="en-US" sz="3200" dirty="0">
                <a:latin typeface="Times New Roman" panose="02020603050405020304" pitchFamily="18" charset="0"/>
                <a:cs typeface="Times New Roman" panose="02020603050405020304" pitchFamily="18" charset="0"/>
              </a:rPr>
              <a:t>Entrepreneurship is the dynamic process of creating incremental wealth. The wealth is created by individuals who assume the major risks in terms of </a:t>
            </a:r>
            <a:r>
              <a:rPr lang="en-US" sz="3200" b="1" i="1" dirty="0">
                <a:latin typeface="Times New Roman" panose="02020603050405020304" pitchFamily="18" charset="0"/>
                <a:cs typeface="Times New Roman" panose="02020603050405020304" pitchFamily="18" charset="0"/>
              </a:rPr>
              <a:t>equity, time</a:t>
            </a:r>
            <a:r>
              <a:rPr lang="en-US" sz="3200" dirty="0">
                <a:latin typeface="Times New Roman" panose="02020603050405020304" pitchFamily="18" charset="0"/>
                <a:cs typeface="Times New Roman" panose="02020603050405020304" pitchFamily="18" charset="0"/>
              </a:rPr>
              <a:t>, and/or </a:t>
            </a:r>
            <a:r>
              <a:rPr lang="en-US" sz="3200" b="1" dirty="0">
                <a:latin typeface="Times New Roman" panose="02020603050405020304" pitchFamily="18" charset="0"/>
                <a:cs typeface="Times New Roman" panose="02020603050405020304" pitchFamily="18" charset="0"/>
              </a:rPr>
              <a:t>career commitment </a:t>
            </a:r>
            <a:r>
              <a:rPr lang="en-US" sz="3200" dirty="0">
                <a:latin typeface="Times New Roman" panose="02020603050405020304" pitchFamily="18" charset="0"/>
                <a:cs typeface="Times New Roman" panose="02020603050405020304" pitchFamily="18" charset="0"/>
              </a:rPr>
              <a:t>or provide value for some product or service.</a:t>
            </a:r>
          </a:p>
          <a:p>
            <a:pPr algn="just"/>
            <a:r>
              <a:rPr lang="en-US" sz="3200" dirty="0">
                <a:latin typeface="Times New Roman" panose="02020603050405020304" pitchFamily="18" charset="0"/>
                <a:cs typeface="Times New Roman" panose="02020603050405020304" pitchFamily="18" charset="0"/>
              </a:rPr>
              <a:t>The product/service may or may not be new or unique, but value must somehow be infused by the Entrepreneur by receiving and locating the necessary skills and resources (</a:t>
            </a:r>
            <a:r>
              <a:rPr lang="en-US" sz="3200" i="1" dirty="0">
                <a:latin typeface="Times New Roman" panose="02020603050405020304" pitchFamily="18" charset="0"/>
                <a:cs typeface="Times New Roman" panose="02020603050405020304" pitchFamily="18" charset="0"/>
              </a:rPr>
              <a:t>Ronstadt, 1984</a:t>
            </a:r>
            <a:r>
              <a:rPr lang="en-US" sz="3200" dirty="0">
                <a:latin typeface="Times New Roman" panose="02020603050405020304" pitchFamily="18" charset="0"/>
                <a:cs typeface="Times New Roman" panose="02020603050405020304" pitchFamily="18" charset="0"/>
              </a:rPr>
              <a:t>)</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1335</TotalTime>
  <Words>3081</Words>
  <Application>Microsoft Office PowerPoint</Application>
  <PresentationFormat>Widescreen</PresentationFormat>
  <Paragraphs>271</Paragraphs>
  <Slides>51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Helvetica</vt:lpstr>
      <vt:lpstr>Times New Roman</vt:lpstr>
      <vt:lpstr>Wingdings</vt:lpstr>
      <vt:lpstr>Office Theme</vt:lpstr>
      <vt:lpstr>FUNDAMENTALS OF ENTREPRENEURSHIP  MCS 472</vt:lpstr>
      <vt:lpstr>COURSE OBJECTIVES</vt:lpstr>
      <vt:lpstr>COURSE OUTLINE</vt:lpstr>
      <vt:lpstr>COURSE OUTLINE</vt:lpstr>
      <vt:lpstr>COURSE OUTLINE</vt:lpstr>
      <vt:lpstr>RECOMMENDED BOOKS </vt:lpstr>
      <vt:lpstr>INTRODUTION TO ENTREPRENEURSHIP</vt:lpstr>
      <vt:lpstr>INTRODUCTION</vt:lpstr>
      <vt:lpstr>DEFINITION OF ENTREPRENEURSHIP</vt:lpstr>
      <vt:lpstr>DEFINITION OF ENTREPRENEURSHIP</vt:lpstr>
      <vt:lpstr>Entrepreneurship is therefore</vt:lpstr>
      <vt:lpstr>CORPORATE ENTREPRENEURSHIP</vt:lpstr>
      <vt:lpstr>CORPORATE ENTREPRENEURSHIP</vt:lpstr>
      <vt:lpstr>CORPORATE ENTREPRENEURSHIP</vt:lpstr>
      <vt:lpstr>CORPORATE ENTREPRENEURSHIP</vt:lpstr>
      <vt:lpstr> NATURE OF ENTREPRENEURSHIP </vt:lpstr>
      <vt:lpstr>PowerPoint Presentation</vt:lpstr>
      <vt:lpstr>CHARACTERISTICS OF SUCCESSFUL ENTREPRENEURS </vt:lpstr>
      <vt:lpstr>CHARACTERISTICS OF SUCCESSFUL ENTREPRENEURS</vt:lpstr>
      <vt:lpstr>  WHY DO PEOPLE BECOME ENTREPRENEURS?  </vt:lpstr>
      <vt:lpstr>IMPORTANCE OF ENTREPRENEURSHIP/ENTREPRENEURS</vt:lpstr>
      <vt:lpstr>IMPORTANCE OF ENTREPRENEURSHIP/ENTREPRENEURS</vt:lpstr>
      <vt:lpstr>IMPORTANCE OF ENTREPRENEURSHIP/ENTREPRENEURS</vt:lpstr>
      <vt:lpstr>IMPORTANCE OF ENTREPRENEURSHIP/ENTREPRENEURS</vt:lpstr>
      <vt:lpstr>THE ENTREPRENEURIAL PROCESS</vt:lpstr>
      <vt:lpstr>1. IDENTIFICATION AND EVALUATION OF THE OPPORTUNITY </vt:lpstr>
      <vt:lpstr>  1. IDENTIFICATION AND EVALUATION OF THE OPPORTUNITY </vt:lpstr>
      <vt:lpstr> 2. Development of the business plan </vt:lpstr>
      <vt:lpstr>3. Determine the Resources Required</vt:lpstr>
      <vt:lpstr>4. Manage the Enterprise</vt:lpstr>
      <vt:lpstr> THE ENTREPRENEURIAL MIND-SET</vt:lpstr>
      <vt:lpstr>The Entrepreneurial Mind-set</vt:lpstr>
      <vt:lpstr>PowerPoint Presentation</vt:lpstr>
      <vt:lpstr>PowerPoint Presentation</vt:lpstr>
      <vt:lpstr>The Entrepreneurial Mind-set</vt:lpstr>
      <vt:lpstr>The Entrepreneurial Mind-set</vt:lpstr>
      <vt:lpstr> Patchwork Quilt {form partnerships } </vt:lpstr>
      <vt:lpstr>  The affordable loss principle {focus on the downside risk }  </vt:lpstr>
      <vt:lpstr> The bird-in-hand principle {start with your means} </vt:lpstr>
      <vt:lpstr> The lemonade principle {leverage contingencies }</vt:lpstr>
      <vt:lpstr> The pilot-in-the-plane principle { control v. predict}  </vt:lpstr>
      <vt:lpstr>The Entrepreneurial Mind-set</vt:lpstr>
      <vt:lpstr>The Entrepreneurial Mind-set</vt:lpstr>
      <vt:lpstr>The Entrepreneurial Mind-set</vt:lpstr>
      <vt:lpstr> Common Myths About Entrepreneurs </vt:lpstr>
      <vt:lpstr> Myth 2: Entrepreneurs Are Gamblers </vt:lpstr>
      <vt:lpstr> Myth 3: Entrepreneurs Are Motivated Primarily by Money </vt:lpstr>
      <vt:lpstr> Myth 4: Entrepreneurs Should Be Young and Energetic </vt:lpstr>
      <vt:lpstr> Myth 5: Entrepreneurs Love the Spotlight </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138</cp:revision>
  <dcterms:created xsi:type="dcterms:W3CDTF">2023-07-24T13:47:17Z</dcterms:created>
  <dcterms:modified xsi:type="dcterms:W3CDTF">2025-06-11T10:29:31Z</dcterms:modified>
</cp:coreProperties>
</file>